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278" r:id="rId5"/>
    <p:sldId id="279" r:id="rId6"/>
    <p:sldId id="256" r:id="rId7"/>
    <p:sldId id="298" r:id="rId8"/>
    <p:sldId id="322" r:id="rId9"/>
    <p:sldId id="310" r:id="rId10"/>
    <p:sldId id="321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23" r:id="rId19"/>
    <p:sldId id="299" r:id="rId20"/>
    <p:sldId id="318" r:id="rId21"/>
    <p:sldId id="319" r:id="rId22"/>
    <p:sldId id="324" r:id="rId23"/>
    <p:sldId id="301" r:id="rId24"/>
    <p:sldId id="302" r:id="rId25"/>
    <p:sldId id="325" r:id="rId26"/>
    <p:sldId id="308" r:id="rId27"/>
    <p:sldId id="307" r:id="rId28"/>
    <p:sldId id="320" r:id="rId29"/>
    <p:sldId id="326" r:id="rId30"/>
    <p:sldId id="328" r:id="rId31"/>
    <p:sldId id="329" r:id="rId32"/>
    <p:sldId id="331" r:id="rId33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93C"/>
    <a:srgbClr val="891631"/>
    <a:srgbClr val="E66684"/>
    <a:srgbClr val="FFC000"/>
    <a:srgbClr val="3075FF"/>
    <a:srgbClr val="168E47"/>
    <a:srgbClr val="1DC15F"/>
    <a:srgbClr val="0EEC58"/>
    <a:srgbClr val="FF00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6018B3-7404-45E6-9171-35A2AB8101D4}" v="88" dt="2024-01-16T15:45:39.040"/>
  </p1510:revLst>
</p1510:revInfo>
</file>

<file path=ppt/tableStyles.xml><?xml version="1.0" encoding="utf-8"?>
<a:tblStyleLst xmlns:a="http://schemas.openxmlformats.org/drawingml/2006/main" def="{00A15C55-8517-42AA-B614-E9B94910E393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03" autoAdjust="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20039390015863"/>
          <c:y val="0.20502532365283244"/>
          <c:w val="0.25514556630863089"/>
          <c:h val="0.59605496650002698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Pourcentages de répondants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9D1-495F-9573-E52F81ACC4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9D1-495F-9573-E52F81ACC4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9D1-495F-9573-E52F81ACC48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fr-FR"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9D1-495F-9573-E52F81ACC48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fr-FR"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9D1-495F-9573-E52F81ACC48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fr-FR"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9D1-495F-9573-E52F81ACC48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Filière scientifique</c:v>
                </c:pt>
                <c:pt idx="1">
                  <c:v>Filière littéraire</c:v>
                </c:pt>
                <c:pt idx="2">
                  <c:v>Filière économique</c:v>
                </c:pt>
              </c:strCache>
            </c:strRef>
          </c:cat>
          <c:val>
            <c:numRef>
              <c:f>Feuil1!$B$2:$B$4</c:f>
              <c:numCache>
                <c:formatCode>0.00%</c:formatCode>
                <c:ptCount val="3"/>
                <c:pt idx="0">
                  <c:v>0.65700000000000003</c:v>
                </c:pt>
                <c:pt idx="1">
                  <c:v>0.185</c:v>
                </c:pt>
                <c:pt idx="2">
                  <c:v>0.158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D1-495F-9573-E52F81ACC4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fr-FR"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bg2"/>
                </a:solidFill>
              </a:rPr>
              <a:t>Ressenti</a:t>
            </a:r>
            <a:r>
              <a:rPr lang="en-US" dirty="0">
                <a:solidFill>
                  <a:schemeClr val="bg2"/>
                </a:solidFill>
              </a:rPr>
              <a:t> des </a:t>
            </a:r>
            <a:r>
              <a:rPr lang="en-US" dirty="0" err="1">
                <a:solidFill>
                  <a:schemeClr val="bg2"/>
                </a:solidFill>
              </a:rPr>
              <a:t>étudiants</a:t>
            </a:r>
            <a:endParaRPr lang="en-US" dirty="0">
              <a:solidFill>
                <a:schemeClr val="bg2"/>
              </a:solidFill>
            </a:endParaRPr>
          </a:p>
        </c:rich>
      </c:tx>
      <c:layout>
        <c:manualLayout>
          <c:xMode val="edge"/>
          <c:yMode val="edge"/>
          <c:x val="0.49452570107438215"/>
          <c:y val="1.8768269506438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Ressentis des étudiants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D0-4EAE-ADB1-7CD24C3D37D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D0-4EAE-ADB1-7CD24C3D37DF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D0-4EAE-ADB1-7CD24C3D37D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D0-4EAE-ADB1-7CD24C3D37DF}"/>
              </c:ext>
            </c:extLst>
          </c:dPt>
          <c:dLbls>
            <c:dLbl>
              <c:idx val="0"/>
              <c:layout>
                <c:manualLayout>
                  <c:x val="2.8268046018126901E-2"/>
                  <c:y val="2.189631442417862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42C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baseline="0" dirty="0">
                        <a:solidFill>
                          <a:srgbClr val="0042C8"/>
                        </a:solidFill>
                      </a:rPr>
                      <a:t>Se sentent en tête de classe : </a:t>
                    </a:r>
                    <a:fld id="{2E24046F-B675-4CBF-B289-1CAC72D2906A}" type="VALUE">
                      <a:rPr lang="fr-FR" baseline="0" smtClean="0">
                        <a:solidFill>
                          <a:srgbClr val="0042C8"/>
                        </a:solidFill>
                      </a:rPr>
                      <a:pPr>
                        <a:defRPr>
                          <a:solidFill>
                            <a:srgbClr val="0042C8"/>
                          </a:solidFill>
                        </a:defRPr>
                      </a:pPr>
                      <a:t>[VALEUR]</a:t>
                    </a:fld>
                    <a:endParaRPr lang="fr-FR" baseline="0" dirty="0">
                      <a:solidFill>
                        <a:srgbClr val="0042C8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42C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0D0-4EAE-ADB1-7CD24C3D37DF}"/>
                </c:ext>
              </c:extLst>
            </c:dLbl>
            <c:dLbl>
              <c:idx val="1"/>
              <c:layout>
                <c:manualLayout>
                  <c:x val="0.10475805289070557"/>
                  <c:y val="-1.25121796709593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baseline="0" dirty="0">
                        <a:solidFill>
                          <a:srgbClr val="00B0F0"/>
                        </a:solidFill>
                      </a:rPr>
                      <a:t>Se sentent dans la moyenne : </a:t>
                    </a:r>
                    <a:fld id="{55E58D35-CF5D-4104-B728-79E2B2032A7D}" type="VALUE">
                      <a:rPr lang="fr-FR" baseline="0" smtClean="0">
                        <a:solidFill>
                          <a:srgbClr val="00B0F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[VALEUR]</a:t>
                    </a:fld>
                    <a:endParaRPr lang="fr-FR" baseline="0" dirty="0">
                      <a:solidFill>
                        <a:srgbClr val="00B0F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0D0-4EAE-ADB1-7CD24C3D37DF}"/>
                </c:ext>
              </c:extLst>
            </c:dLbl>
            <c:dLbl>
              <c:idx val="2"/>
              <c:layout>
                <c:manualLayout>
                  <c:x val="-3.8245003436289338E-2"/>
                  <c:y val="-3.44084940951378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baseline="0" dirty="0">
                        <a:solidFill>
                          <a:srgbClr val="FF0000"/>
                        </a:solidFill>
                      </a:rPr>
                      <a:t>Se sentent en retard : </a:t>
                    </a:r>
                    <a:fld id="{EAB4D5A4-2C34-4900-8274-06DF86013605}" type="VALUE">
                      <a:rPr lang="fr-FR" baseline="0" smtClean="0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[VALEUR]</a:t>
                    </a:fld>
                    <a:endParaRPr lang="fr-FR" baseline="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0D0-4EAE-ADB1-7CD24C3D37DF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dirty="0"/>
                      <a:t>Ont du mal à se situer</a:t>
                    </a:r>
                    <a:r>
                      <a:rPr lang="fr-FR" baseline="0" dirty="0"/>
                      <a:t> : </a:t>
                    </a:r>
                    <a:fld id="{BD0DE6BA-A065-4163-8107-93D419AAC697}" type="VALUE">
                      <a:rPr lang="fr-FR" baseline="0" dirty="0"/>
                      <a:pPr>
                        <a:defRPr>
                          <a:solidFill>
                            <a:srgbClr val="FFC000"/>
                          </a:solidFill>
                        </a:defRPr>
                      </a:pPr>
                      <a:t>[VALEUR]</a:t>
                    </a:fld>
                    <a:endParaRPr lang="fr-FR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0D0-4EAE-ADB1-7CD24C3D37D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Etudiants qui se sentent en tête de classe</c:v>
                </c:pt>
                <c:pt idx="1">
                  <c:v>Etudiants qui se sentent dans la moyenne</c:v>
                </c:pt>
                <c:pt idx="2">
                  <c:v>Etudiants qui se sentent en retard</c:v>
                </c:pt>
                <c:pt idx="3">
                  <c:v>Etudiants qui ont du mal à se situer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0.25</c:v>
                </c:pt>
                <c:pt idx="1">
                  <c:v>0.42</c:v>
                </c:pt>
                <c:pt idx="2" formatCode="0.00%">
                  <c:v>0.215</c:v>
                </c:pt>
                <c:pt idx="3" formatCode="0.00%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D0-4EAE-ADB1-7CD24C3D37D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Conditions de </a:t>
            </a:r>
            <a:r>
              <a:rPr lang="en-US" dirty="0" err="1">
                <a:solidFill>
                  <a:schemeClr val="bg2"/>
                </a:solidFill>
              </a:rPr>
              <a:t>logement</a:t>
            </a:r>
            <a:endParaRPr lang="en-US" dirty="0">
              <a:solidFill>
                <a:schemeClr val="bg2"/>
              </a:solidFill>
            </a:endParaRPr>
          </a:p>
        </c:rich>
      </c:tx>
      <c:layout>
        <c:manualLayout>
          <c:xMode val="edge"/>
          <c:yMode val="edge"/>
          <c:x val="0.57669560469040437"/>
          <c:y val="7.03124956746742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Conditions de logement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rgbClr val="1DC15F"/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2DC-44D2-A528-CF0F8F4214B5}"/>
              </c:ext>
            </c:extLst>
          </c:dPt>
          <c:dPt>
            <c:idx val="1"/>
            <c:bubble3D val="0"/>
            <c:spPr>
              <a:solidFill>
                <a:srgbClr val="168E47"/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2DC-44D2-A528-CF0F8F4214B5}"/>
              </c:ext>
            </c:extLst>
          </c:dPt>
          <c:dPt>
            <c:idx val="2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2DC-44D2-A528-CF0F8F4214B5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2DC-44D2-A528-CF0F8F4214B5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2DC-44D2-A528-CF0F8F4214B5}"/>
              </c:ext>
            </c:extLst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2DC-44D2-A528-CF0F8F4214B5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1DC15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2FB1873-D675-40AB-936D-EA050B78734C}" type="CATEGORYNAME">
                      <a:rPr lang="en-US" smtClean="0">
                        <a:solidFill>
                          <a:srgbClr val="1DC15F"/>
                        </a:solidFill>
                      </a:rPr>
                      <a:pPr>
                        <a:defRPr>
                          <a:solidFill>
                            <a:srgbClr val="1DC15F"/>
                          </a:solidFill>
                        </a:defRPr>
                      </a:pPr>
                      <a:t>[NOM DE CATÉGORIE]</a:t>
                    </a:fld>
                    <a:r>
                      <a:rPr lang="en-US" baseline="0" dirty="0">
                        <a:solidFill>
                          <a:srgbClr val="1DC15F"/>
                        </a:solidFill>
                      </a:rPr>
                      <a:t> : </a:t>
                    </a:r>
                    <a:fld id="{2C4CED4D-FCF1-4978-B348-AAE119CAB7A8}" type="VALUE">
                      <a:rPr lang="en-US" baseline="0" smtClean="0">
                        <a:solidFill>
                          <a:srgbClr val="1DC15F"/>
                        </a:solidFill>
                      </a:rPr>
                      <a:pPr>
                        <a:defRPr>
                          <a:solidFill>
                            <a:srgbClr val="1DC15F"/>
                          </a:solidFill>
                        </a:defRPr>
                      </a:pPr>
                      <a:t>[VALEUR]</a:t>
                    </a:fld>
                    <a:endParaRPr lang="en-US" baseline="0" dirty="0">
                      <a:solidFill>
                        <a:srgbClr val="1DC15F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1DC15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2DC-44D2-A528-CF0F8F4214B5}"/>
                </c:ext>
              </c:extLst>
            </c:dLbl>
            <c:dLbl>
              <c:idx val="1"/>
              <c:layout>
                <c:manualLayout>
                  <c:x val="5.0773319346016803E-2"/>
                  <c:y val="-3.15002634879703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168E4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dirty="0">
                        <a:solidFill>
                          <a:srgbClr val="168E47"/>
                        </a:solidFill>
                      </a:rPr>
                      <a:t>En appartement (en colocation)</a:t>
                    </a:r>
                    <a:r>
                      <a:rPr lang="fr-FR" baseline="0" dirty="0">
                        <a:solidFill>
                          <a:srgbClr val="168E47"/>
                        </a:solidFill>
                      </a:rPr>
                      <a:t> : 10,40%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168E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2DC-44D2-A528-CF0F8F4214B5}"/>
                </c:ext>
              </c:extLst>
            </c:dLbl>
            <c:dLbl>
              <c:idx val="2"/>
              <c:layout>
                <c:manualLayout>
                  <c:x val="-7.2575230131102134E-2"/>
                  <c:y val="-8.43749948096092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3075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206492-A54F-4707-992F-012AF7067CFE}" type="CATEGORYNAME">
                      <a:rPr lang="en-US" smtClean="0">
                        <a:solidFill>
                          <a:srgbClr val="3075FF"/>
                        </a:solidFill>
                      </a:rPr>
                      <a:pPr>
                        <a:defRPr>
                          <a:solidFill>
                            <a:srgbClr val="3075FF"/>
                          </a:solidFill>
                        </a:defRPr>
                      </a:pPr>
                      <a:t>[NOM DE CATÉGORIE]</a:t>
                    </a:fld>
                    <a:r>
                      <a:rPr lang="en-US" baseline="0" dirty="0">
                        <a:solidFill>
                          <a:srgbClr val="3075FF"/>
                        </a:solidFill>
                      </a:rPr>
                      <a:t> : </a:t>
                    </a:r>
                    <a:fld id="{B906C946-E899-4199-A660-E0703FB4D06B}" type="VALUE">
                      <a:rPr lang="en-US" baseline="0">
                        <a:solidFill>
                          <a:srgbClr val="3075FF"/>
                        </a:solidFill>
                      </a:rPr>
                      <a:pPr>
                        <a:defRPr>
                          <a:solidFill>
                            <a:srgbClr val="3075FF"/>
                          </a:solidFill>
                        </a:defRPr>
                      </a:pPr>
                      <a:t>[VALEUR]</a:t>
                    </a:fld>
                    <a:endParaRPr lang="en-US" baseline="0" dirty="0">
                      <a:solidFill>
                        <a:srgbClr val="3075FF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3075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2DC-44D2-A528-CF0F8F4214B5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7DA173-EA55-4562-90B1-65C998B0F60E}" type="CATEGORYNAME">
                      <a:rPr lang="fr-FR" smtClean="0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rgbClr val="FFC000"/>
                          </a:solidFill>
                        </a:defRPr>
                      </a:pPr>
                      <a:t>[NOM DE CATÉGORIE]</a:t>
                    </a:fld>
                    <a:r>
                      <a:rPr lang="fr-FR" baseline="0" dirty="0">
                        <a:solidFill>
                          <a:srgbClr val="FFC000"/>
                        </a:solidFill>
                      </a:rPr>
                      <a:t>: </a:t>
                    </a:r>
                    <a:fld id="{5EC9B913-0A6A-43E6-8ABC-658BD20DEF41}" type="VALUE">
                      <a:rPr lang="fr-FR" baseline="0" dirty="0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rgbClr val="FFC000"/>
                          </a:solidFill>
                        </a:defRPr>
                      </a:pPr>
                      <a:t>[VALEUR]</a:t>
                    </a:fld>
                    <a:endParaRPr lang="fr-FR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2DC-44D2-A528-CF0F8F4214B5}"/>
                </c:ext>
              </c:extLst>
            </c:dLbl>
            <c:dLbl>
              <c:idx val="4"/>
              <c:layout>
                <c:manualLayout>
                  <c:x val="-2.150377189069692E-2"/>
                  <c:y val="-4.45312472606270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fr-FR" sz="1330" b="1" i="0" u="none" strike="noStrike" kern="1200" spc="0" baseline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E4B6CA9-DEE5-4EE2-BC43-543A06B833BA}" type="CATEGORYNAME">
                      <a:rPr lang="fr-FR" smtClean="0">
                        <a:solidFill>
                          <a:srgbClr val="E66684"/>
                        </a:solidFill>
                      </a:rPr>
                      <a:pPr algn="ctr" rtl="0">
                        <a:defRPr lang="fr-FR" dirty="0">
                          <a:solidFill>
                            <a:srgbClr val="00B050"/>
                          </a:solidFill>
                        </a:defRPr>
                      </a:pPr>
                      <a:t>[NOM DE CATÉGORIE]</a:t>
                    </a:fld>
                    <a:r>
                      <a:rPr lang="fr-FR" baseline="0" dirty="0"/>
                      <a:t> : </a:t>
                    </a:r>
                    <a:fld id="{333E68FE-69C0-45AE-A563-DF0EA7B193FE}" type="VALUE">
                      <a:rPr lang="fr-FR" baseline="0" smtClean="0">
                        <a:solidFill>
                          <a:srgbClr val="E66684"/>
                        </a:solidFill>
                      </a:rPr>
                      <a:pPr algn="ctr" rtl="0">
                        <a:defRPr lang="fr-FR" dirty="0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fr-FR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fr-FR" sz="1330" b="1" i="0" u="none" strike="noStrike" kern="1200" spc="0" baseline="0" dirty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2DC-44D2-A528-CF0F8F4214B5}"/>
                </c:ext>
              </c:extLst>
            </c:dLbl>
            <c:dLbl>
              <c:idx val="5"/>
              <c:layout>
                <c:manualLayout>
                  <c:x val="0.12149215760677989"/>
                  <c:y val="2.89913085220900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1EF801E-E55F-4AE0-945A-BD69A10380B5}" type="CATEGORYNAME">
                      <a:rPr lang="fr-FR" smtClean="0">
                        <a:solidFill>
                          <a:srgbClr val="891631"/>
                        </a:solidFill>
                      </a:rPr>
                      <a:pPr>
                        <a:defRPr>
                          <a:solidFill>
                            <a:srgbClr val="C00000"/>
                          </a:solidFill>
                        </a:defRPr>
                      </a:pPr>
                      <a:t>[NOM DE CATÉGORIE]</a:t>
                    </a:fld>
                    <a:r>
                      <a:rPr lang="fr-FR" baseline="0" dirty="0"/>
                      <a:t> : </a:t>
                    </a:r>
                    <a:fld id="{CBDD572E-5003-4038-823F-5B76F168E268}" type="VALUE">
                      <a:rPr lang="fr-FR" baseline="0" smtClean="0"/>
                      <a:pPr>
                        <a:defRPr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fr-FR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2DC-44D2-A528-CF0F8F4214B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Feuil1!$A$2:$A$7</c:f>
              <c:strCache>
                <c:ptCount val="6"/>
                <c:pt idx="0">
                  <c:v>En appartement (seul)</c:v>
                </c:pt>
                <c:pt idx="1">
                  <c:v>En appartement (en colocation)</c:v>
                </c:pt>
                <c:pt idx="2">
                  <c:v>Dans leur famille</c:v>
                </c:pt>
                <c:pt idx="3">
                  <c:v>En internat dans l’établissement </c:v>
                </c:pt>
                <c:pt idx="4">
                  <c:v>En chambre du CROUS</c:v>
                </c:pt>
                <c:pt idx="5">
                  <c:v>En internat à l’extérieur</c:v>
                </c:pt>
              </c:strCache>
            </c:strRef>
          </c:cat>
          <c:val>
            <c:numRef>
              <c:f>Feuil1!$B$2:$B$7</c:f>
              <c:numCache>
                <c:formatCode>0.00%</c:formatCode>
                <c:ptCount val="6"/>
                <c:pt idx="0">
                  <c:v>0.35799999999999998</c:v>
                </c:pt>
                <c:pt idx="1">
                  <c:v>0.104</c:v>
                </c:pt>
                <c:pt idx="2">
                  <c:v>0.25900000000000001</c:v>
                </c:pt>
                <c:pt idx="3">
                  <c:v>0.215</c:v>
                </c:pt>
                <c:pt idx="4">
                  <c:v>3.2000000000000001E-2</c:v>
                </c:pt>
                <c:pt idx="5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2DC-44D2-A528-CF0F8F4214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862" b="0" i="0" u="none" strike="noStrike" baseline="0" dirty="0">
                <a:solidFill>
                  <a:schemeClr val="bg2"/>
                </a:solidFill>
                <a:effectLst/>
              </a:rPr>
              <a:t>Ce que les étudiants apprécient le plus </a:t>
            </a:r>
            <a:endParaRPr lang="en-US" dirty="0">
              <a:solidFill>
                <a:schemeClr val="bg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1.8840305118110239E-2"/>
          <c:y val="9.9398431385431113E-2"/>
          <c:w val="0.96553469488188981"/>
          <c:h val="0.774944834218452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Salles agréables et bien équipées </c:v>
                </c:pt>
                <c:pt idx="1">
                  <c:v>Espaces de travail agréables et bien équipés</c:v>
                </c:pt>
                <c:pt idx="2">
                  <c:v>Temps de pause suffisants </c:v>
                </c:pt>
                <c:pt idx="3">
                  <c:v>Communication satisfaisante </c:v>
                </c:pt>
                <c:pt idx="4">
                  <c:v>Espaces de vie agréables et bien équipés </c:v>
                </c:pt>
                <c:pt idx="5">
                  <c:v>Repas servis à la cantine </c:v>
                </c:pt>
              </c:strCache>
            </c:strRef>
          </c:cat>
          <c:val>
            <c:numRef>
              <c:f>Feuil1!$B$2:$B$7</c:f>
              <c:numCache>
                <c:formatCode>0%</c:formatCode>
                <c:ptCount val="6"/>
                <c:pt idx="0">
                  <c:v>0.74</c:v>
                </c:pt>
                <c:pt idx="1">
                  <c:v>0.69</c:v>
                </c:pt>
                <c:pt idx="2">
                  <c:v>0.65</c:v>
                </c:pt>
                <c:pt idx="3">
                  <c:v>0.56999999999999995</c:v>
                </c:pt>
                <c:pt idx="4">
                  <c:v>0.54</c:v>
                </c:pt>
                <c:pt idx="5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26-48D2-B951-719C1D3C8B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39192703"/>
        <c:axId val="1070073007"/>
      </c:barChart>
      <c:catAx>
        <c:axId val="2039192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70073007"/>
        <c:crosses val="autoZero"/>
        <c:auto val="1"/>
        <c:lblAlgn val="ctr"/>
        <c:lblOffset val="100"/>
        <c:noMultiLvlLbl val="0"/>
      </c:catAx>
      <c:valAx>
        <c:axId val="10700730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39192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862" b="0" i="0" u="none" strike="noStrike" baseline="0" dirty="0">
                <a:solidFill>
                  <a:schemeClr val="bg2"/>
                </a:solidFill>
                <a:effectLst/>
              </a:rPr>
              <a:t>Principales réponses </a:t>
            </a:r>
            <a:endParaRPr lang="en-US" dirty="0">
              <a:solidFill>
                <a:schemeClr val="bg2"/>
              </a:solidFill>
            </a:endParaRPr>
          </a:p>
        </c:rich>
      </c:tx>
      <c:layout>
        <c:manualLayout>
          <c:xMode val="edge"/>
          <c:yMode val="edge"/>
          <c:x val="0.33862426527669959"/>
          <c:y val="1.46291566387189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L’amitié</c:v>
                </c:pt>
                <c:pt idx="1">
                  <c:v>Les professeurs, les cours </c:v>
                </c:pt>
                <c:pt idx="2">
                  <c:v>L’ambiance, l’entraide </c:v>
                </c:pt>
                <c:pt idx="3">
                  <c:v>La famille, l’entourage </c:v>
                </c:pt>
                <c:pt idx="4">
                  <c:v>Le sport 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 formatCode="0.00%">
                  <c:v>0.315</c:v>
                </c:pt>
                <c:pt idx="1">
                  <c:v>0.21</c:v>
                </c:pt>
                <c:pt idx="2">
                  <c:v>0.11</c:v>
                </c:pt>
                <c:pt idx="3">
                  <c:v>0.06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E-4EA6-A241-EFAC14803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7573631"/>
        <c:axId val="1069706351"/>
      </c:barChart>
      <c:catAx>
        <c:axId val="1077573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69706351"/>
        <c:crosses val="autoZero"/>
        <c:auto val="1"/>
        <c:lblAlgn val="ctr"/>
        <c:lblOffset val="100"/>
        <c:noMultiLvlLbl val="0"/>
      </c:catAx>
      <c:valAx>
        <c:axId val="1069706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77573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0.68285</cdr:x>
      <cdr:y>0.1171</cdr:y>
    </cdr:from>
    <cdr:to>
      <cdr:x>0.81005</cdr:x>
      <cdr:y>0.39032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908530" y="391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0.57901</cdr:x>
      <cdr:y>0.09649</cdr:y>
    </cdr:from>
    <cdr:to>
      <cdr:x>0.70621</cdr:x>
      <cdr:y>0.36971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4162081" y="32291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100" b="1" dirty="0"/>
            <a:t>RÉPARTITION PAR FILIÈRE</a:t>
          </a:r>
        </a:p>
      </cdr:txBody>
    </cdr:sp>
  </cdr:relSizeAnchor>
  <cdr:relSizeAnchor xmlns:cdr="http://schemas.openxmlformats.org/drawingml/2006/chartDrawing">
    <cdr:from>
      <cdr:x>0.72244</cdr:x>
      <cdr:y>0.77842</cdr:y>
    </cdr:from>
    <cdr:to>
      <cdr:x>0.98536</cdr:x>
      <cdr:y>0.85316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E3461C46-D906-C939-64E9-CDCA8980B83E}"/>
            </a:ext>
          </a:extLst>
        </cdr:cNvPr>
        <cdr:cNvSpPr txBox="1"/>
      </cdr:nvSpPr>
      <cdr:spPr>
        <a:xfrm xmlns:a="http://schemas.openxmlformats.org/drawingml/2006/main">
          <a:off x="5193130" y="2605147"/>
          <a:ext cx="1889952" cy="25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100" dirty="0"/>
            <a:t>62,7 % au niveau national</a:t>
          </a:r>
        </a:p>
      </cdr:txBody>
    </cdr:sp>
  </cdr:relSizeAnchor>
  <cdr:relSizeAnchor xmlns:cdr="http://schemas.openxmlformats.org/drawingml/2006/chartDrawing">
    <cdr:from>
      <cdr:x>0.0617</cdr:x>
      <cdr:y>0.57951</cdr:y>
    </cdr:from>
    <cdr:to>
      <cdr:x>0.32462</cdr:x>
      <cdr:y>0.65425</cdr:y>
    </cdr:to>
    <cdr:sp macro="" textlink="">
      <cdr:nvSpPr>
        <cdr:cNvPr id="5" name="ZoneTexte 1">
          <a:extLst xmlns:a="http://schemas.openxmlformats.org/drawingml/2006/main">
            <a:ext uri="{FF2B5EF4-FFF2-40B4-BE49-F238E27FC236}">
              <a16:creationId xmlns:a16="http://schemas.microsoft.com/office/drawing/2014/main" id="{B3F78FCD-2CCB-874D-6E96-D4512896C146}"/>
            </a:ext>
          </a:extLst>
        </cdr:cNvPr>
        <cdr:cNvSpPr txBox="1"/>
      </cdr:nvSpPr>
      <cdr:spPr>
        <a:xfrm xmlns:a="http://schemas.openxmlformats.org/drawingml/2006/main">
          <a:off x="443553" y="1939440"/>
          <a:ext cx="1889952" cy="25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 dirty="0"/>
            <a:t>15,3 % au niveau national</a:t>
          </a:r>
        </a:p>
      </cdr:txBody>
    </cdr:sp>
  </cdr:relSizeAnchor>
  <cdr:relSizeAnchor xmlns:cdr="http://schemas.openxmlformats.org/drawingml/2006/chartDrawing">
    <cdr:from>
      <cdr:x>0.03747</cdr:x>
      <cdr:y>0.08252</cdr:y>
    </cdr:from>
    <cdr:to>
      <cdr:x>0.30039</cdr:x>
      <cdr:y>0.15726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B3F78FCD-2CCB-874D-6E96-D4512896C146}"/>
            </a:ext>
          </a:extLst>
        </cdr:cNvPr>
        <cdr:cNvSpPr txBox="1"/>
      </cdr:nvSpPr>
      <cdr:spPr>
        <a:xfrm xmlns:a="http://schemas.openxmlformats.org/drawingml/2006/main">
          <a:off x="269321" y="276176"/>
          <a:ext cx="1889952" cy="25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 dirty="0"/>
            <a:t>22 % au niveau national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17BB10FF-3487-4D75-9F0A-37F95EEF81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 2">
            <a:extLst>
              <a:ext uri="{FF2B5EF4-FFF2-40B4-BE49-F238E27FC236}">
                <a16:creationId xmlns:a16="http://schemas.microsoft.com/office/drawing/2014/main" id="{CF0D1C75-10D4-4C01-8713-DBB7A4ABB3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D2D9792-9727-4C8E-B4D9-EDF3A569B07B}" type="datetime1">
              <a:rPr lang="fr-FR" smtClean="0"/>
              <a:t>22/01/2024</a:t>
            </a:fld>
            <a:endParaRPr lang="fr-FR" dirty="0"/>
          </a:p>
        </p:txBody>
      </p:sp>
      <p:sp>
        <p:nvSpPr>
          <p:cNvPr id="4" name="Espace réservé au pied de page 3">
            <a:extLst>
              <a:ext uri="{FF2B5EF4-FFF2-40B4-BE49-F238E27FC236}">
                <a16:creationId xmlns:a16="http://schemas.microsoft.com/office/drawing/2014/main" id="{253B5DB0-980C-4E71-A6A3-6065A6DA12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A35612-DEEC-4B08-970A-79860CCECA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D51804-3518-4E35-B24F-7663031B62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362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F7F02-A522-4ACC-BCFF-0688D8254638}" type="datetime1">
              <a:rPr lang="fr-FR" smtClean="0"/>
              <a:pPr/>
              <a:t>22/01/2024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2DF6859-042C-4B80-873A-544528B0ADA9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4282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’image de diapositive 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942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239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18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79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612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2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6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06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199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884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983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471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184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89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4805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200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345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280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7694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950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4784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48240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536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4544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102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20599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3748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26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gradFill>
          <a:gsLst>
            <a:gs pos="0">
              <a:schemeClr val="bg1">
                <a:lumMod val="75000"/>
              </a:schemeClr>
            </a:gs>
            <a:gs pos="28000">
              <a:schemeClr val="tx1">
                <a:lumMod val="50000"/>
                <a:lumOff val="50000"/>
              </a:schemeClr>
            </a:gs>
            <a:gs pos="98000">
              <a:schemeClr val="tx1">
                <a:lumMod val="75000"/>
                <a:lumOff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3EA8470-A4B0-4D85-98ED-0A822041BAB0}"/>
              </a:ext>
            </a:extLst>
          </p:cNvPr>
          <p:cNvSpPr/>
          <p:nvPr userDrawn="1"/>
        </p:nvSpPr>
        <p:spPr>
          <a:xfrm>
            <a:off x="3289874" y="4668819"/>
            <a:ext cx="8902126" cy="14271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80598-73E8-41A4-A29B-4E29C2791D7E}"/>
              </a:ext>
            </a:extLst>
          </p:cNvPr>
          <p:cNvSpPr/>
          <p:nvPr userDrawn="1"/>
        </p:nvSpPr>
        <p:spPr>
          <a:xfrm>
            <a:off x="3289874" y="761997"/>
            <a:ext cx="8902126" cy="38322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24467-2B73-4438-AD75-4AE0A86FA910}"/>
              </a:ext>
            </a:extLst>
          </p:cNvPr>
          <p:cNvSpPr/>
          <p:nvPr userDrawn="1"/>
        </p:nvSpPr>
        <p:spPr>
          <a:xfrm>
            <a:off x="0" y="761998"/>
            <a:ext cx="3200400" cy="5334001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22622" y="1298448"/>
            <a:ext cx="7187529" cy="2922551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722622" y="4876090"/>
            <a:ext cx="7187529" cy="914400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980229-DF6A-4701-BDAE-21CB42382A15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719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tx1">
              <a:lumMod val="6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E3422A-717A-4E60-8427-B85057923AB7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9624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EBED2C-F3CC-43CD-9D5D-53C48DD4A17C}"/>
              </a:ext>
            </a:extLst>
          </p:cNvPr>
          <p:cNvSpPr/>
          <p:nvPr userDrawn="1"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919" y="2043953"/>
            <a:ext cx="294748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7" name="Espace réservé de la date 3">
            <a:extLst>
              <a:ext uri="{FF2B5EF4-FFF2-40B4-BE49-F238E27FC236}">
                <a16:creationId xmlns:a16="http://schemas.microsoft.com/office/drawing/2014/main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62CEDD21-E266-4DF6-A9B9-6224BCAF06EB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0160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Top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170462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28E5B-816F-4CA0-B9A7-CB6107D35533}"/>
              </a:ext>
            </a:extLst>
          </p:cNvPr>
          <p:cNvSpPr/>
          <p:nvPr userDrawn="1"/>
        </p:nvSpPr>
        <p:spPr>
          <a:xfrm>
            <a:off x="1287810" y="2526525"/>
            <a:ext cx="1090597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772FB0-32ED-4DB8-9F56-587A5BEF3F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83974" y="2684770"/>
            <a:ext cx="9120216" cy="3304549"/>
          </a:xfrm>
        </p:spPr>
        <p:txBody>
          <a:bodyPr rtlCol="0" anchor="ctr" anchorCtr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200" cap="none" spc="0" baseline="0">
                <a:solidFill>
                  <a:schemeClr val="bg2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2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3" name="Espace réservé de la date 3">
            <a:extLst>
              <a:ext uri="{FF2B5EF4-FFF2-40B4-BE49-F238E27FC236}">
                <a16:creationId xmlns:a16="http://schemas.microsoft.com/office/drawing/2014/main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5AB92899-6775-4740-92B8-450FFBE9B1EC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6194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90D47E-B3B8-440E-9F42-8E8BF157EBFB}"/>
              </a:ext>
            </a:extLst>
          </p:cNvPr>
          <p:cNvSpPr/>
          <p:nvPr userDrawn="1"/>
        </p:nvSpPr>
        <p:spPr>
          <a:xfrm>
            <a:off x="8722615" y="761103"/>
            <a:ext cx="3469385" cy="53357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83566" y="2345167"/>
            <a:ext cx="2947482" cy="33763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F71A73-3F86-47BC-8F23-CF55E86418C3}"/>
              </a:ext>
            </a:extLst>
          </p:cNvPr>
          <p:cNvSpPr/>
          <p:nvPr userDrawn="1"/>
        </p:nvSpPr>
        <p:spPr>
          <a:xfrm>
            <a:off x="573233" y="761103"/>
            <a:ext cx="8065158" cy="5335793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51134" y="860611"/>
            <a:ext cx="7315200" cy="512064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7" name="Espace réservé de la date 3">
            <a:extLst>
              <a:ext uri="{FF2B5EF4-FFF2-40B4-BE49-F238E27FC236}">
                <a16:creationId xmlns:a16="http://schemas.microsoft.com/office/drawing/2014/main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E49C1C86-0536-463E-88A8-6A32A46EAB7A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CA5BF5-DE7F-4460-817D-AE1BAC336C92}"/>
              </a:ext>
            </a:extLst>
          </p:cNvPr>
          <p:cNvSpPr/>
          <p:nvPr userDrawn="1"/>
        </p:nvSpPr>
        <p:spPr>
          <a:xfrm>
            <a:off x="1" y="753035"/>
            <a:ext cx="494852" cy="5335793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1733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gauche et 4 zones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EBED2C-F3CC-43CD-9D5D-53C48DD4A17C}"/>
              </a:ext>
            </a:extLst>
          </p:cNvPr>
          <p:cNvSpPr/>
          <p:nvPr userDrawn="1"/>
        </p:nvSpPr>
        <p:spPr>
          <a:xfrm>
            <a:off x="11804486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919" y="2043953"/>
            <a:ext cx="294748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869268" y="864108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7" name="Espace réservé de la date 3">
            <a:extLst>
              <a:ext uri="{FF2B5EF4-FFF2-40B4-BE49-F238E27FC236}">
                <a16:creationId xmlns:a16="http://schemas.microsoft.com/office/drawing/2014/main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DEFB023B-EC7D-43DF-A68E-C5915AA5DCA0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671F6AA6-44A2-4F03-9FFE-66D0E2F0C92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740240" y="864108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81AAA51A-AC54-4EAF-98E6-2A338021A4D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69268" y="3481577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7525DB2A-A40E-4DE5-8DA6-5FB847C0F0D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740240" y="3481577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4038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s_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CCA687-AB7D-4035-849A-4D9F7C0401C1}"/>
              </a:ext>
            </a:extLst>
          </p:cNvPr>
          <p:cNvSpPr/>
          <p:nvPr userDrawn="1"/>
        </p:nvSpPr>
        <p:spPr>
          <a:xfrm>
            <a:off x="-1" y="2526525"/>
            <a:ext cx="3068514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B57C12-8635-490F-AC5E-880EE5EFB9F2}"/>
              </a:ext>
            </a:extLst>
          </p:cNvPr>
          <p:cNvSpPr/>
          <p:nvPr userDrawn="1"/>
        </p:nvSpPr>
        <p:spPr>
          <a:xfrm>
            <a:off x="3200401" y="2526525"/>
            <a:ext cx="848164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F4D011-4812-426A-AF72-052AC843FFB5}"/>
              </a:ext>
            </a:extLst>
          </p:cNvPr>
          <p:cNvSpPr/>
          <p:nvPr userDrawn="1"/>
        </p:nvSpPr>
        <p:spPr>
          <a:xfrm>
            <a:off x="0" y="758952"/>
            <a:ext cx="3068515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4" y="2637691"/>
            <a:ext cx="2431210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A40193E2-84B1-4994-8F97-4A2EBCE6D1A5}"/>
              </a:ext>
            </a:extLst>
          </p:cNvPr>
          <p:cNvSpPr/>
          <p:nvPr userDrawn="1"/>
        </p:nvSpPr>
        <p:spPr>
          <a:xfrm>
            <a:off x="11815866" y="2526524"/>
            <a:ext cx="376134" cy="356795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569071-305C-4C40-87F4-0EE8553B6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7275" y="2638425"/>
            <a:ext cx="8091488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e la date 3">
            <a:extLst>
              <a:ext uri="{FF2B5EF4-FFF2-40B4-BE49-F238E27FC236}">
                <a16:creationId xmlns:a16="http://schemas.microsoft.com/office/drawing/2014/main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897C570D-56B7-43AE-90C9-DD6E6A9BE66C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0954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icônes droi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B57C12-8635-490F-AC5E-880EE5EFB9F2}"/>
              </a:ext>
            </a:extLst>
          </p:cNvPr>
          <p:cNvSpPr/>
          <p:nvPr userDrawn="1"/>
        </p:nvSpPr>
        <p:spPr>
          <a:xfrm>
            <a:off x="527125" y="2524913"/>
            <a:ext cx="848164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CCA687-AB7D-4035-849A-4D9F7C0401C1}"/>
              </a:ext>
            </a:extLst>
          </p:cNvPr>
          <p:cNvSpPr/>
          <p:nvPr userDrawn="1"/>
        </p:nvSpPr>
        <p:spPr>
          <a:xfrm>
            <a:off x="9118064" y="2524912"/>
            <a:ext cx="3068514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F4D011-4812-426A-AF72-052AC843FFB5}"/>
              </a:ext>
            </a:extLst>
          </p:cNvPr>
          <p:cNvSpPr/>
          <p:nvPr userDrawn="1"/>
        </p:nvSpPr>
        <p:spPr>
          <a:xfrm>
            <a:off x="9118063" y="765851"/>
            <a:ext cx="3068515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958" y="2641544"/>
            <a:ext cx="2431210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A40193E2-84B1-4994-8F97-4A2EBCE6D1A5}"/>
              </a:ext>
            </a:extLst>
          </p:cNvPr>
          <p:cNvSpPr/>
          <p:nvPr userDrawn="1"/>
        </p:nvSpPr>
        <p:spPr>
          <a:xfrm>
            <a:off x="15348" y="2531097"/>
            <a:ext cx="376134" cy="356795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569071-305C-4C40-87F4-0EE8553B6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203" y="2633375"/>
            <a:ext cx="8091488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e la date 3">
            <a:extLst>
              <a:ext uri="{FF2B5EF4-FFF2-40B4-BE49-F238E27FC236}">
                <a16:creationId xmlns:a16="http://schemas.microsoft.com/office/drawing/2014/main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0D5492F0-7733-48B3-93E1-86F3C1E65690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60225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ôte-à-cô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04FEA5CF-263B-4BE3-8A0F-4F64C91A3E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rtlCol="0"/>
          <a:lstStyle/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9B4BDF-0731-43A1-9FA4-B813CCABFFBD}"/>
              </a:ext>
            </a:extLst>
          </p:cNvPr>
          <p:cNvSpPr/>
          <p:nvPr userDrawn="1"/>
        </p:nvSpPr>
        <p:spPr>
          <a:xfrm>
            <a:off x="0" y="2661238"/>
            <a:ext cx="4044464" cy="313131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E936B2-F67D-47E2-B4EF-BFB09DFAE723}"/>
              </a:ext>
            </a:extLst>
          </p:cNvPr>
          <p:cNvSpPr/>
          <p:nvPr userDrawn="1"/>
        </p:nvSpPr>
        <p:spPr>
          <a:xfrm>
            <a:off x="7746025" y="1065452"/>
            <a:ext cx="4445977" cy="472709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D99AE2-0582-4909-A290-DE0718ED189B}"/>
              </a:ext>
            </a:extLst>
          </p:cNvPr>
          <p:cNvSpPr/>
          <p:nvPr userDrawn="1"/>
        </p:nvSpPr>
        <p:spPr>
          <a:xfrm>
            <a:off x="2" y="1065451"/>
            <a:ext cx="4044465" cy="1478849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F68EA6-727E-4DCD-8AC2-A483CE5A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76" y="2795380"/>
            <a:ext cx="3369512" cy="288023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sz="3000" noProof="0"/>
              <a:t>Modifiez le style du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C504EF3-1237-4467-9FD5-E0E43C1BAB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29197" y="1206481"/>
            <a:ext cx="4079631" cy="4469129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4" name="Espace réservé de la date 3">
            <a:extLst>
              <a:ext uri="{FF2B5EF4-FFF2-40B4-BE49-F238E27FC236}">
                <a16:creationId xmlns:a16="http://schemas.microsoft.com/office/drawing/2014/main" id="{668056DE-DA3F-41EF-A93F-C50A4A78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4784D154-00AB-4232-ADAB-49558770000E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1814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3" name="Espace réservé de la date 3">
            <a:extLst>
              <a:ext uri="{FF2B5EF4-FFF2-40B4-BE49-F238E27FC236}">
                <a16:creationId xmlns:a16="http://schemas.microsoft.com/office/drawing/2014/main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81170D8D-84DF-408A-8B54-0F795186F11A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D1906FD-7264-467E-8A95-6A1598BBAE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83974" y="2684769"/>
            <a:ext cx="4213601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1D9479BE-4889-4C54-8C9E-50648BC0238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684769"/>
            <a:ext cx="4731990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8CBEFBB2-2C32-4339-A0D7-FE21D732939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3225243"/>
            <a:ext cx="4731991" cy="2764075"/>
          </a:xfrm>
        </p:spPr>
        <p:txBody>
          <a:bodyPr rtlCol="0"/>
          <a:lstStyle>
            <a:lvl1pPr rtl="0">
              <a:defRPr>
                <a:solidFill>
                  <a:schemeClr val="tx2"/>
                </a:solidFill>
              </a:defRPr>
            </a:lvl1pPr>
            <a:lvl2pPr rtl="0">
              <a:defRPr>
                <a:solidFill>
                  <a:schemeClr val="tx2"/>
                </a:solidFill>
              </a:defRPr>
            </a:lvl2pPr>
            <a:lvl3pPr rtl="0">
              <a:defRPr>
                <a:solidFill>
                  <a:schemeClr val="tx2"/>
                </a:solidFill>
              </a:defRPr>
            </a:lvl3pPr>
            <a:lvl4pPr rtl="0">
              <a:defRPr>
                <a:solidFill>
                  <a:schemeClr val="tx2"/>
                </a:solidFill>
              </a:defRPr>
            </a:lvl4pPr>
            <a:lvl5pPr rtl="0"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21" name="Espace réservé du contenu 3">
            <a:extLst>
              <a:ext uri="{FF2B5EF4-FFF2-40B4-BE49-F238E27FC236}">
                <a16:creationId xmlns:a16="http://schemas.microsoft.com/office/drawing/2014/main" id="{9D350AFD-FA04-40B5-BB0C-750B91312F9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783974" y="3225243"/>
            <a:ext cx="4213601" cy="276407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6811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ux contenus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3" name="Espace réservé de la date 3">
            <a:extLst>
              <a:ext uri="{FF2B5EF4-FFF2-40B4-BE49-F238E27FC236}">
                <a16:creationId xmlns:a16="http://schemas.microsoft.com/office/drawing/2014/main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6C18FC50-9A68-4655-BEC5-A832B70F54DE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78439C3-2539-4484-8848-B8140826D7D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83974" y="2684769"/>
            <a:ext cx="4235826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21" name="Espace réservé du contenu 3">
            <a:extLst>
              <a:ext uri="{FF2B5EF4-FFF2-40B4-BE49-F238E27FC236}">
                <a16:creationId xmlns:a16="http://schemas.microsoft.com/office/drawing/2014/main" id="{AC8FBFBF-CD25-4076-8A61-06DD30C0489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684768"/>
            <a:ext cx="4731991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2323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EBED2C-F3CC-43CD-9D5D-53C48DD4A17C}"/>
              </a:ext>
            </a:extLst>
          </p:cNvPr>
          <p:cNvSpPr/>
          <p:nvPr userDrawn="1"/>
        </p:nvSpPr>
        <p:spPr>
          <a:xfrm>
            <a:off x="11804486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919" y="864110"/>
            <a:ext cx="2947482" cy="182253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7" name="Espace réservé de la date 3">
            <a:extLst>
              <a:ext uri="{FF2B5EF4-FFF2-40B4-BE49-F238E27FC236}">
                <a16:creationId xmlns:a16="http://schemas.microsoft.com/office/drawing/2014/main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9AE4B299-018C-43AB-890B-F35DAC0F2C65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16" name="Espace réservé du texte 3">
            <a:extLst>
              <a:ext uri="{FF2B5EF4-FFF2-40B4-BE49-F238E27FC236}">
                <a16:creationId xmlns:a16="http://schemas.microsoft.com/office/drawing/2014/main" id="{E54FB1F0-6244-4B59-A42E-7B0515D37C8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2920" y="2686640"/>
            <a:ext cx="2947481" cy="324418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7" name="Espace réservé d’image 2">
            <a:extLst>
              <a:ext uri="{FF2B5EF4-FFF2-40B4-BE49-F238E27FC236}">
                <a16:creationId xmlns:a16="http://schemas.microsoft.com/office/drawing/2014/main" id="{52A72E56-7D9E-4CDE-9E60-7770E79CF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69268" y="864111"/>
            <a:ext cx="7486120" cy="5066714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794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avec légende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3" name="Espace réservé de la date 3">
            <a:extLst>
              <a:ext uri="{FF2B5EF4-FFF2-40B4-BE49-F238E27FC236}">
                <a16:creationId xmlns:a16="http://schemas.microsoft.com/office/drawing/2014/main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E25FEA70-1972-40CB-8947-4B0F442F90D7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15" name="Espace réservé au texte 3">
            <a:extLst>
              <a:ext uri="{FF2B5EF4-FFF2-40B4-BE49-F238E27FC236}">
                <a16:creationId xmlns:a16="http://schemas.microsoft.com/office/drawing/2014/main" id="{465B3165-6F10-4D0F-9BC8-B4C451444D6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62466" y="2684770"/>
            <a:ext cx="1259814" cy="330454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C0EC084C-1181-4416-B55B-179995FCEE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83974" y="2684770"/>
            <a:ext cx="9120217" cy="330454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16095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uniquement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170462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28E5B-816F-4CA0-B9A7-CB6107D35533}"/>
              </a:ext>
            </a:extLst>
          </p:cNvPr>
          <p:cNvSpPr/>
          <p:nvPr userDrawn="1"/>
        </p:nvSpPr>
        <p:spPr>
          <a:xfrm>
            <a:off x="1287810" y="2526525"/>
            <a:ext cx="1090597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3" name="Espace réservé de la date 3">
            <a:extLst>
              <a:ext uri="{FF2B5EF4-FFF2-40B4-BE49-F238E27FC236}">
                <a16:creationId xmlns:a16="http://schemas.microsoft.com/office/drawing/2014/main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A99898F1-FDB6-4AAC-B542-5F5335C21C40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6007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e la date 3">
            <a:extLst>
              <a:ext uri="{FF2B5EF4-FFF2-40B4-BE49-F238E27FC236}">
                <a16:creationId xmlns:a16="http://schemas.microsoft.com/office/drawing/2014/main" id="{5AA5E670-4D55-43E7-A5BE-FE9C8096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C8932DBF-573D-43AA-A09D-99159E4BA1D8}" type="datetime1">
              <a:rPr lang="fr-FR" noProof="0" smtClean="0"/>
              <a:t>22/01/2024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21634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’image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 title="Sous-titr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POUR LE STYLE DE SOUS-TITRE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082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pPr rtl="0"/>
            <a:fld id="{F8846736-FCB7-4DE4-9C99-EBF761BCFFA6}" type="datetime1">
              <a:rPr lang="fr-FR" noProof="0" smtClean="0"/>
              <a:t>22/01/2024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pPr rtl="0"/>
            <a:endParaRPr lang="fr-FR" noProof="0"/>
          </a:p>
          <a:p>
            <a:pPr rtl="0"/>
            <a:r>
              <a:rPr lang="fr-FR" noProof="0"/>
              <a:t> Ajouter un pied de page 	</a:t>
            </a:r>
          </a:p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2410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72" r:id="rId4"/>
    <p:sldLayoutId id="2147483676" r:id="rId5"/>
    <p:sldLayoutId id="2147483677" r:id="rId6"/>
    <p:sldLayoutId id="2147483673" r:id="rId7"/>
    <p:sldLayoutId id="2147483678" r:id="rId8"/>
    <p:sldLayoutId id="2147483674" r:id="rId9"/>
    <p:sldLayoutId id="2147483682" r:id="rId10"/>
    <p:sldLayoutId id="2147483684" r:id="rId11"/>
    <p:sldLayoutId id="2147483680" r:id="rId12"/>
    <p:sldLayoutId id="2147483683" r:id="rId13"/>
    <p:sldLayoutId id="2147483679" r:id="rId14"/>
    <p:sldLayoutId id="2147483667" r:id="rId15"/>
    <p:sldLayoutId id="2147483685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hyperlink" Target="https://www.france-education-international.fr/article/etudia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eb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blackGray"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 descr="élément décoratif">
            <a:extLst>
              <a:ext uri="{FF2B5EF4-FFF2-40B4-BE49-F238E27FC236}">
                <a16:creationId xmlns:a16="http://schemas.microsoft.com/office/drawing/2014/main" id="{902B5859-9D6F-46C0-ABF0-023C6B741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8792" y="2127765"/>
            <a:ext cx="9110444" cy="4220008"/>
          </a:xfrm>
          <a:prstGeom prst="rect">
            <a:avLst/>
          </a:prstGeom>
          <a:solidFill>
            <a:schemeClr val="accent5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C51762-64FB-44A8-AE17-4F147BF4F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9" y="56883"/>
            <a:ext cx="4403579" cy="1721589"/>
          </a:xfrm>
          <a:prstGeom prst="rect">
            <a:avLst/>
          </a:prstGeom>
          <a:noFill/>
          <a:ln w="25400" algn="ctr">
            <a:solidFill>
              <a:srgbClr val="0852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F4690372-3695-4E67-B1E6-CB2628009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042" y="1691025"/>
            <a:ext cx="8689945" cy="2750538"/>
          </a:xfrm>
        </p:spPr>
        <p:txBody>
          <a:bodyPr>
            <a:normAutofit/>
          </a:bodyPr>
          <a:lstStyle/>
          <a:p>
            <a:pPr algn="ctr"/>
            <a:r>
              <a:rPr lang="fr-FR" sz="4400" dirty="0">
                <a:latin typeface="Calibri"/>
                <a:cs typeface="Calibri"/>
              </a:rPr>
              <a:t>Enquête sur la réussite et le bien-être des étudiants en CPGE</a:t>
            </a:r>
            <a:br>
              <a:rPr lang="fr-FR" sz="3600" dirty="0"/>
            </a:br>
            <a:endParaRPr lang="fr-FR" sz="3600" dirty="0">
              <a:cs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7578A3-472D-EEF8-15EE-9FD2F463C328}"/>
              </a:ext>
            </a:extLst>
          </p:cNvPr>
          <p:cNvSpPr txBox="1"/>
          <p:nvPr/>
        </p:nvSpPr>
        <p:spPr>
          <a:xfrm>
            <a:off x="6551147" y="5102210"/>
            <a:ext cx="3719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  <a:latin typeface="Arial" panose="020B0604020202020204" pitchFamily="34" charset="0"/>
              </a:rPr>
              <a:t>​Joël Bianco</a:t>
            </a:r>
            <a:br>
              <a:rPr lang="fr-FR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fr-FR" sz="18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Président de l’APLCPGE</a:t>
            </a:r>
          </a:p>
          <a:p>
            <a:pPr algn="ctr"/>
            <a:r>
              <a:rPr lang="fr-FR" dirty="0">
                <a:solidFill>
                  <a:srgbClr val="FFFFFF"/>
                </a:solidFill>
                <a:latin typeface="Arial" panose="020B0604020202020204" pitchFamily="34" charset="0"/>
              </a:rPr>
              <a:t>19 janvier 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499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Visage humain, habits, personne, intérieur&#10;&#10;Description générée automatiquement">
            <a:extLst>
              <a:ext uri="{FF2B5EF4-FFF2-40B4-BE49-F238E27FC236}">
                <a16:creationId xmlns:a16="http://schemas.microsoft.com/office/drawing/2014/main" id="{7CE54CA8-58DE-93D2-45C2-6C0B15B13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947482" cy="3681067"/>
          </a:xfrm>
        </p:spPr>
        <p:txBody>
          <a:bodyPr rtlCol="0">
            <a:normAutofit/>
          </a:bodyPr>
          <a:lstStyle/>
          <a:p>
            <a:pPr rtl="0"/>
            <a:r>
              <a:rPr lang="fr-FR" sz="2800" dirty="0"/>
              <a:t>Synthèse de l’enquête </a:t>
            </a:r>
            <a:br>
              <a:rPr lang="fr-FR" sz="2800" dirty="0"/>
            </a:br>
            <a:r>
              <a:rPr lang="fr-FR" sz="2800" dirty="0"/>
              <a:t>réalisée auprès des étudiants </a:t>
            </a:r>
            <a:br>
              <a:rPr lang="fr-FR" sz="2800" dirty="0"/>
            </a:br>
            <a:r>
              <a:rPr lang="fr-FR" sz="2800" dirty="0"/>
              <a:t>de CPGE en octobre 2023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buFont typeface="Arial" panose="020B0604020202020204" pitchFamily="34" charset="0"/>
              <a:buChar char="•"/>
            </a:pPr>
            <a:r>
              <a:rPr lang="fr-FR" dirty="0"/>
              <a:t>Enquête proposée à tous les lycées publics à CPGE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dirty="0"/>
              <a:t>Enquête auprès des </a:t>
            </a:r>
            <a:r>
              <a:rPr lang="fr-FR" b="1" dirty="0"/>
              <a:t>étudiants de 2ème année en octobre 2023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dirty="0"/>
              <a:t>Enquête à venir auprès des 1ère année (février-mars 2024)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dirty="0"/>
              <a:t>Réponses individuelles et anonymes (volontariat)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dirty="0"/>
              <a:t>Dépouillement effectué en partenariat avec l’</a:t>
            </a:r>
            <a:r>
              <a:rPr lang="fr-FR" b="1" dirty="0"/>
              <a:t>Observatoire </a:t>
            </a:r>
          </a:p>
          <a:p>
            <a:pPr marL="0" indent="0" rtl="0">
              <a:buNone/>
            </a:pPr>
            <a:r>
              <a:rPr lang="fr-FR" b="1" dirty="0"/>
              <a:t>   du Bien-Être du C.E.P.R.E.M.A.P</a:t>
            </a:r>
          </a:p>
          <a:p>
            <a:pPr marL="0" indent="0" rtl="0">
              <a:buNone/>
            </a:pPr>
            <a:r>
              <a:rPr lang="fr-FR" dirty="0"/>
              <a:t> </a:t>
            </a:r>
            <a:r>
              <a:rPr lang="fr-FR" sz="1400" i="1" dirty="0"/>
              <a:t>(Centre pour la recherche économique et ses applications)</a:t>
            </a:r>
            <a:endParaRPr lang="fr-FR" dirty="0"/>
          </a:p>
        </p:txBody>
      </p:sp>
      <p:pic>
        <p:nvPicPr>
          <p:cNvPr id="2" name="Image 1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E0AF2EC5-6BF7-EBC2-D999-4B96C5311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7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717" r="22717"/>
          <a:stretch/>
        </p:blipFill>
        <p:spPr>
          <a:xfrm>
            <a:off x="1791762" y="662527"/>
            <a:ext cx="3742403" cy="5137089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456466" y="2320640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0" name="Zone de texte 19">
            <a:extLst>
              <a:ext uri="{FF2B5EF4-FFF2-40B4-BE49-F238E27FC236}">
                <a16:creationId xmlns:a16="http://schemas.microsoft.com/office/drawing/2014/main" id="{94DF2E04-7632-4FED-B0BF-8FB243D982A3}"/>
              </a:ext>
            </a:extLst>
          </p:cNvPr>
          <p:cNvSpPr txBox="1"/>
          <p:nvPr/>
        </p:nvSpPr>
        <p:spPr>
          <a:xfrm>
            <a:off x="2854368" y="3099115"/>
            <a:ext cx="193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Partie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5956" y="3019247"/>
            <a:ext cx="4853573" cy="1616252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dirty="0"/>
              <a:t>Informations générales</a:t>
            </a:r>
            <a:br>
              <a:rPr lang="fr-FR" dirty="0"/>
            </a:br>
            <a:endParaRPr lang="fr-FR" dirty="0"/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89C6C08F-F3D1-484A-F512-342B133B6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652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6217411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Profil des étudiants interrogés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553" y="624922"/>
            <a:ext cx="7315200" cy="2441196"/>
          </a:xfrm>
        </p:spPr>
        <p:txBody>
          <a:bodyPr rtlCol="0"/>
          <a:lstStyle/>
          <a:p>
            <a:pPr lvl="0"/>
            <a:r>
              <a:rPr lang="fr-FR" b="1" dirty="0"/>
              <a:t>4 463 réponses</a:t>
            </a:r>
          </a:p>
          <a:p>
            <a:r>
              <a:rPr lang="fr-FR" dirty="0"/>
              <a:t>Réponses équitablement réparties entre filles et garçons</a:t>
            </a:r>
          </a:p>
          <a:p>
            <a:r>
              <a:rPr lang="fr-FR" dirty="0"/>
              <a:t>86,6 % des étudiants sont majeurs, </a:t>
            </a:r>
            <a:r>
              <a:rPr lang="fr-FR"/>
              <a:t>âgés de 18 </a:t>
            </a:r>
            <a:r>
              <a:rPr lang="fr-FR" dirty="0"/>
              <a:t>ou 19 ans</a:t>
            </a:r>
          </a:p>
          <a:p>
            <a:r>
              <a:rPr lang="fr-FR" dirty="0"/>
              <a:t>30,6 % de boursiers</a:t>
            </a:r>
          </a:p>
          <a:p>
            <a:r>
              <a:rPr lang="fr-FR" dirty="0"/>
              <a:t>13,7 % de « redoublants » (« cubes » ou « 5/2 »)</a:t>
            </a: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5AFB9EB6-715A-78FE-340E-E98B73238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215713"/>
              </p:ext>
            </p:extLst>
          </p:nvPr>
        </p:nvGraphicFramePr>
        <p:xfrm>
          <a:off x="3664424" y="2743200"/>
          <a:ext cx="7188329" cy="334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Image 6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BB16DEEE-9F66-03D4-E87B-4D3FBB9F9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7625" y="17463"/>
            <a:ext cx="1428750" cy="5619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DFC41C-5139-57FC-192A-BB0EC4034330}"/>
              </a:ext>
            </a:extLst>
          </p:cNvPr>
          <p:cNvSpPr txBox="1"/>
          <p:nvPr/>
        </p:nvSpPr>
        <p:spPr>
          <a:xfrm>
            <a:off x="3437800" y="5650136"/>
            <a:ext cx="7315200" cy="126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</a:pPr>
            <a:r>
              <a:rPr lang="fr-FR" sz="1600" dirty="0">
                <a:solidFill>
                  <a:schemeClr val="bg2"/>
                </a:solidFill>
              </a:rPr>
              <a:t>Profil le plus représenté : garçons en filière scientifique (78 %)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chemeClr val="bg2"/>
                </a:solidFill>
              </a:rPr>
              <a:t>Profil le plus représenté chez les filles : scientifiques (53,6 %), surtout BCPST, puis A/L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531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672" r="17672"/>
          <a:stretch/>
        </p:blipFill>
        <p:spPr>
          <a:xfrm>
            <a:off x="1671939" y="860454"/>
            <a:ext cx="4428523" cy="5137089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0" name="Zone de texte 19">
            <a:extLst>
              <a:ext uri="{FF2B5EF4-FFF2-40B4-BE49-F238E27FC236}">
                <a16:creationId xmlns:a16="http://schemas.microsoft.com/office/drawing/2014/main" id="{94DF2E04-7632-4FED-B0BF-8FB243D982A3}"/>
              </a:ext>
            </a:extLst>
          </p:cNvPr>
          <p:cNvSpPr txBox="1"/>
          <p:nvPr/>
        </p:nvSpPr>
        <p:spPr>
          <a:xfrm>
            <a:off x="3093203" y="3099116"/>
            <a:ext cx="193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Partie 2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9098" y="2423629"/>
            <a:ext cx="4853573" cy="1616252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/>
              <a:t>Votre scolarité</a:t>
            </a:r>
            <a:br>
              <a:rPr lang="fr-FR" dirty="0"/>
            </a:br>
            <a:r>
              <a:rPr lang="fr-FR" dirty="0"/>
              <a:t> en CPGE</a:t>
            </a:r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F472EEA-C2C2-F493-B970-405F5B3A9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22573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 choix de la CPGE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362233"/>
          </a:xfrm>
        </p:spPr>
        <p:txBody>
          <a:bodyPr rtlCol="0"/>
          <a:lstStyle/>
          <a:p>
            <a:pPr lvl="0"/>
            <a:r>
              <a:rPr lang="fr-FR" b="1" dirty="0"/>
              <a:t>Un choix personnel (82 %)</a:t>
            </a:r>
          </a:p>
          <a:p>
            <a:pPr lvl="0"/>
            <a:r>
              <a:rPr lang="fr-FR" dirty="0"/>
              <a:t>Le pourcentage d’étudiants ayant un proche passé par les CPGE est important mais pas majoritaire (44,6 %)</a:t>
            </a:r>
          </a:p>
          <a:p>
            <a:pPr lvl="0"/>
            <a:r>
              <a:rPr lang="fr-FR" dirty="0"/>
              <a:t>Les raisons du choix : 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Rigueur et exigence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Larges débouchés après la CPGE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Pluridisciplinarité : pas de spécialisation précoce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Grand intérêt pour les disciplines enseignées (« amour », « passion »)</a:t>
            </a:r>
            <a:endParaRPr lang="fr-FR" dirty="0">
              <a:cs typeface="Arial"/>
            </a:endParaRPr>
          </a:p>
          <a:p>
            <a:pPr marL="0" indent="0" rtl="0">
              <a:buNone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308491E-6280-B9E1-FA26-B4ABAE453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1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8278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38399" y="73827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 rapport à la scolarité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806850"/>
          </a:xfrm>
        </p:spPr>
        <p:txBody>
          <a:bodyPr rtlCol="0"/>
          <a:lstStyle/>
          <a:p>
            <a:pPr lvl="0"/>
            <a:r>
              <a:rPr lang="fr-FR" b="1" dirty="0"/>
              <a:t>9 étudiants sur 10 affirment que les contenus enseignés correspondent à leurs attentes </a:t>
            </a:r>
          </a:p>
          <a:p>
            <a:pPr lvl="0"/>
            <a:r>
              <a:rPr lang="fr-FR" dirty="0"/>
              <a:t>Ils sont aussi nombreux à dire qu’ils ont le sentiment de progresser, sur le plan des méthodes (89 %), mais surtout au niveau des connaissances (97 %)</a:t>
            </a:r>
          </a:p>
          <a:p>
            <a:pPr lvl="0"/>
            <a:r>
              <a:rPr lang="fr-FR" dirty="0"/>
              <a:t>Pour près de 75 % des étudiants, il est important d’avoir de bonnes notes</a:t>
            </a:r>
          </a:p>
          <a:p>
            <a:pPr lvl="0"/>
            <a:r>
              <a:rPr lang="fr-FR" dirty="0"/>
              <a:t>Pour 48 % d’entre eux, ces notes ne reflètent pas ou que partiellement leur investissement dans le travail</a:t>
            </a:r>
          </a:p>
          <a:p>
            <a:pPr lvl="0"/>
            <a:r>
              <a:rPr lang="fr-FR" dirty="0"/>
              <a:t>Les étudiants se sentent majoritairement à l’aise pour participer (62 %) et ne rencontrent pas de difficultés d’apprentissage (54 %)</a:t>
            </a:r>
          </a:p>
          <a:p>
            <a:r>
              <a:rPr lang="fr-FR" dirty="0"/>
              <a:t>Sur ces deux derniers items les filles ont un vécu plus difficile</a:t>
            </a:r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DD01831C-F0A3-4300-0514-6ED7806D8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0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Votre ressenti en CPGE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426349"/>
          </a:xfrm>
        </p:spPr>
        <p:txBody>
          <a:bodyPr rtlCol="0"/>
          <a:lstStyle/>
          <a:p>
            <a:pPr lvl="0"/>
            <a:r>
              <a:rPr lang="fr-FR" dirty="0"/>
              <a:t>Pour toutes les questions ayant trait au </a:t>
            </a:r>
            <a:r>
              <a:rPr lang="fr-FR" b="1" dirty="0"/>
              <a:t>plaisir d’aller au lycée et d’y travailler</a:t>
            </a:r>
            <a:r>
              <a:rPr lang="fr-FR" dirty="0"/>
              <a:t> (enseignements, enseignants, ambiance, travail avec les pairs, personnels à l’écoute) les étudiants répondent très majoritairement de façon positive (entre 75 % et 94 %)</a:t>
            </a:r>
          </a:p>
          <a:p>
            <a:pPr lvl="0"/>
            <a:r>
              <a:rPr lang="fr-FR" dirty="0"/>
              <a:t>C’est chez les garçons scientifiques que le ressenti est le meilleur. Ensuite viennent les filles scientifiques </a:t>
            </a:r>
          </a:p>
          <a:p>
            <a:pPr lvl="0"/>
            <a:r>
              <a:rPr lang="fr-FR" dirty="0"/>
              <a:t>C’est dans les filières économiques qu’il est le moins bon</a:t>
            </a:r>
          </a:p>
          <a:p>
            <a:pPr lvl="0"/>
            <a:r>
              <a:rPr lang="fr-FR" dirty="0"/>
              <a:t>Les boursiers ont aussi un moins bon ressenti </a:t>
            </a: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76DFA22-7B4F-1845-DF92-CA22A7442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1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9296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Les relations au sein </a:t>
            </a:r>
            <a:br>
              <a:rPr lang="fr-FR" sz="3200" dirty="0"/>
            </a:br>
            <a:r>
              <a:rPr lang="fr-FR" sz="3200" dirty="0"/>
              <a:t>de la  CPGE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679781"/>
          </a:xfrm>
        </p:spPr>
        <p:txBody>
          <a:bodyPr rtlCol="0"/>
          <a:lstStyle/>
          <a:p>
            <a:pPr lvl="0"/>
            <a:r>
              <a:rPr lang="fr-FR" sz="2400" dirty="0"/>
              <a:t>Sur ce point les retours sont également très positifs : </a:t>
            </a:r>
            <a:r>
              <a:rPr lang="fr-FR" sz="2400" b="1" dirty="0"/>
              <a:t>coopération plutôt que compétition, relations de confiance avec les enseignants</a:t>
            </a:r>
            <a:r>
              <a:rPr lang="fr-FR" sz="2400" dirty="0"/>
              <a:t> et les autres personnels</a:t>
            </a:r>
          </a:p>
          <a:p>
            <a:pPr lvl="0"/>
            <a:r>
              <a:rPr lang="fr-FR" sz="2400" dirty="0"/>
              <a:t>C’est chez les scientifiques (filles et garçons) que les relations sont jugées les meilleures</a:t>
            </a:r>
          </a:p>
          <a:p>
            <a:r>
              <a:rPr lang="fr-FR" sz="2400" dirty="0"/>
              <a:t>Une seule exception : les filles sont moins nombreuses que les garçons à considérer que les professeurs leur font confiance</a:t>
            </a: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77C2E8DE-4DE7-7052-F4C8-DE9CB17F4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1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0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16527" y="458155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Les exigences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0945" y="1474384"/>
            <a:ext cx="7315200" cy="3092072"/>
          </a:xfrm>
        </p:spPr>
        <p:txBody>
          <a:bodyPr rtlCol="0">
            <a:normAutofit fontScale="85000" lnSpcReduction="20000"/>
          </a:bodyPr>
          <a:lstStyle/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r>
              <a:rPr lang="fr-FR" sz="2800" b="1" dirty="0"/>
              <a:t>85 % des étudiants trouvent les exigences </a:t>
            </a:r>
          </a:p>
          <a:p>
            <a:pPr marL="0" lvl="0" indent="0">
              <a:buNone/>
            </a:pPr>
            <a:r>
              <a:rPr lang="fr-FR" sz="2800" b="1" dirty="0"/>
              <a:t>« toujours » ou « souvent » adaptées</a:t>
            </a:r>
            <a:endParaRPr lang="fr-FR" sz="2800" dirty="0"/>
          </a:p>
          <a:p>
            <a:pPr lvl="0"/>
            <a:endParaRPr lang="fr-FR" sz="2800" dirty="0"/>
          </a:p>
          <a:p>
            <a:pPr lvl="0"/>
            <a:r>
              <a:rPr lang="fr-FR" sz="2800" dirty="0"/>
              <a:t>56 % les trouvent « parfois trop élevées » </a:t>
            </a:r>
          </a:p>
          <a:p>
            <a:endParaRPr lang="fr-FR" sz="2800" dirty="0"/>
          </a:p>
          <a:p>
            <a:pPr lvl="0"/>
            <a:r>
              <a:rPr lang="fr-FR" sz="2800" dirty="0"/>
              <a:t>20 % « souvent trop élevées » </a:t>
            </a:r>
          </a:p>
          <a:p>
            <a:endParaRPr lang="fr-FR" dirty="0"/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FDF8F52-2213-496D-5483-E81B5A2F4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6122" y="7744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Comment vous situez-vous dans votre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92A960-831E-4F26-8923-79BF025A6785}"/>
              </a:ext>
            </a:extLst>
          </p:cNvPr>
          <p:cNvSpPr txBox="1"/>
          <p:nvPr/>
        </p:nvSpPr>
        <p:spPr>
          <a:xfrm>
            <a:off x="3943933" y="4860605"/>
            <a:ext cx="6249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Les filles se sentent plus facilement en retard</a:t>
            </a:r>
          </a:p>
          <a:p>
            <a:pPr lvl="0"/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Les littéraires ont plus de mal à s’évaluer</a:t>
            </a:r>
          </a:p>
          <a:p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79F78C60-B8DB-6489-9FD1-D28CCF7EA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074141"/>
              </p:ext>
            </p:extLst>
          </p:nvPr>
        </p:nvGraphicFramePr>
        <p:xfrm>
          <a:off x="3203071" y="651619"/>
          <a:ext cx="7637599" cy="406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Image 9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20044FDE-9D56-2082-C5A1-938F3636E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71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8278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Orientation -  Projets d’avenir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571958"/>
          </a:xfrm>
        </p:spPr>
        <p:txBody>
          <a:bodyPr rtlCol="0">
            <a:normAutofit/>
          </a:bodyPr>
          <a:lstStyle/>
          <a:p>
            <a:pPr lvl="0"/>
            <a:r>
              <a:rPr lang="fr-FR" b="1" dirty="0"/>
              <a:t>88 % des étudiants ont pour objectif d’intégrer une grande école</a:t>
            </a:r>
            <a:r>
              <a:rPr lang="fr-FR" dirty="0"/>
              <a:t> (pour 57 % c’est le choix unique)</a:t>
            </a:r>
            <a:endParaRPr lang="fr-FR" dirty="0">
              <a:cs typeface="Arial"/>
            </a:endParaRPr>
          </a:p>
          <a:p>
            <a:pPr lvl="0"/>
            <a:r>
              <a:rPr lang="fr-FR" dirty="0"/>
              <a:t>63 % des étudiants estiment être aidés dans le choix de leur orientation post CPGE par l’établissement et les professeurs</a:t>
            </a:r>
          </a:p>
          <a:p>
            <a:pPr lvl="0"/>
            <a:r>
              <a:rPr lang="fr-FR" dirty="0"/>
              <a:t>40 % des étudiants ont déjà « sérieusement pensé » à abandonner la CPGE depuis le début de leur scolarité. Les filles sont nettement plus nombreuses que les garçons dans ce cas (46 % / 34 %). Les boursiers sont également plus nombreux, mais de façon moins marquée</a:t>
            </a:r>
          </a:p>
          <a:p>
            <a:r>
              <a:rPr lang="fr-FR" dirty="0"/>
              <a:t>Principales raisons invoquées : 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Peur de l’échec 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Gestion du stress  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Problèmes personnels</a:t>
            </a:r>
            <a:endParaRPr lang="fr-FR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853B2B3E-586A-3ECE-F877-8CCC0CC27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27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-12084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2400" dirty="0"/>
              <a:t>Pluridisciplinarité des enseignements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488068"/>
          </a:xfrm>
        </p:spPr>
        <p:txBody>
          <a:bodyPr rtlCol="0"/>
          <a:lstStyle/>
          <a:p>
            <a:pPr lvl="0"/>
            <a:endParaRPr lang="fr-FR" dirty="0"/>
          </a:p>
          <a:p>
            <a:pPr lvl="0"/>
            <a:r>
              <a:rPr lang="fr-FR" dirty="0"/>
              <a:t>Cette spécificité des CPGE est plébiscitée par les étudiants (</a:t>
            </a:r>
            <a:r>
              <a:rPr lang="fr-FR" b="1" dirty="0"/>
              <a:t>94 % d’entre eux, garçons comme filles, considèrent que c’est un atout</a:t>
            </a:r>
            <a:r>
              <a:rPr lang="fr-FR" dirty="0"/>
              <a:t>)</a:t>
            </a:r>
          </a:p>
          <a:p>
            <a:pPr marL="0" lvl="0" indent="0">
              <a:buNone/>
            </a:pPr>
            <a:endParaRPr lang="fr-FR" dirty="0"/>
          </a:p>
          <a:p>
            <a:pPr lvl="0"/>
            <a:r>
              <a:rPr lang="fr-FR" dirty="0"/>
              <a:t>Les principaux avantages mis en avant : 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sz="2000" dirty="0"/>
              <a:t>C’est un atout pour la poursuite d’études post-CPGE</a:t>
            </a:r>
            <a:endParaRPr lang="fr-FR" sz="2000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sz="2000" dirty="0"/>
              <a:t>Cela permet de développer l’ouverture d’esprit et la curiosité</a:t>
            </a:r>
            <a:endParaRPr lang="fr-FR" sz="2000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sz="2000" dirty="0"/>
              <a:t>Cela renforce le sens critique et la capacité d’adaptation</a:t>
            </a:r>
            <a:endParaRPr lang="fr-FR" sz="2000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sz="2000" dirty="0"/>
              <a:t>Cela donne une culture générale qui aide à mieux comprendre le monde</a:t>
            </a:r>
            <a:endParaRPr lang="fr-FR" sz="2000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6171475E-A5F8-1644-9241-DE5B83D65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38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8947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La gestion </a:t>
            </a:r>
            <a:br>
              <a:rPr lang="fr-FR" sz="3200" dirty="0"/>
            </a:br>
            <a:r>
              <a:rPr lang="fr-FR" sz="3200" dirty="0"/>
              <a:t>du stress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679781"/>
          </a:xfrm>
        </p:spPr>
        <p:txBody>
          <a:bodyPr rtlCol="0"/>
          <a:lstStyle/>
          <a:p>
            <a:r>
              <a:rPr lang="fr-FR" b="1" dirty="0"/>
              <a:t>64 % des étudiants ressentent du stress « de manière importante » (39 %) ou « très importante » (25 %)</a:t>
            </a:r>
            <a:r>
              <a:rPr lang="fr-FR" dirty="0"/>
              <a:t> </a:t>
            </a:r>
          </a:p>
          <a:p>
            <a:pPr lvl="0"/>
            <a:r>
              <a:rPr lang="fr-FR" dirty="0"/>
              <a:t>Ce ressenti est beaucoup plus fort chez les filles</a:t>
            </a:r>
          </a:p>
          <a:p>
            <a:pPr lvl="0"/>
            <a:r>
              <a:rPr lang="fr-FR" dirty="0"/>
              <a:t>Causes principales :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charge de travail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peur de l’échec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regard des professeurs</a:t>
            </a:r>
            <a:endParaRPr lang="fr-FR" dirty="0">
              <a:cs typeface="Arial"/>
            </a:endParaRPr>
          </a:p>
          <a:p>
            <a:pPr lvl="0"/>
            <a:r>
              <a:rPr lang="fr-FR" dirty="0"/>
              <a:t>Le stress semble être principalement un stress scolaire. Les étudiants qui l'expriment le ressentaient déjà au lycée, mais de façon moins marquée</a:t>
            </a:r>
          </a:p>
          <a:p>
            <a:pPr lvl="0"/>
            <a:r>
              <a:rPr lang="fr-FR" b="1" dirty="0"/>
              <a:t>Pour 57 % des étudiants, le stress est à la fois un frein et un élément facilitateur pour la formation</a:t>
            </a: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F0C6E41-66F0-2B6A-4D51-DD132185D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44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3461" r="22990"/>
          <a:stretch/>
        </p:blipFill>
        <p:spPr>
          <a:xfrm>
            <a:off x="1842011" y="860454"/>
            <a:ext cx="4080681" cy="5137089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0" name="Zone de texte 19">
            <a:extLst>
              <a:ext uri="{FF2B5EF4-FFF2-40B4-BE49-F238E27FC236}">
                <a16:creationId xmlns:a16="http://schemas.microsoft.com/office/drawing/2014/main" id="{94DF2E04-7632-4FED-B0BF-8FB243D982A3}"/>
              </a:ext>
            </a:extLst>
          </p:cNvPr>
          <p:cNvSpPr txBox="1"/>
          <p:nvPr/>
        </p:nvSpPr>
        <p:spPr>
          <a:xfrm>
            <a:off x="3093203" y="3099116"/>
            <a:ext cx="193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Partie 3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9098" y="2423629"/>
            <a:ext cx="4853573" cy="1616252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/>
              <a:t>Votre cadre de vie</a:t>
            </a:r>
            <a:br>
              <a:rPr lang="fr-FR" dirty="0"/>
            </a:br>
            <a:r>
              <a:rPr lang="fr-FR" dirty="0"/>
              <a:t> en CPGE</a:t>
            </a:r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A06AD55-32B7-C576-B8E3-3645AD239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" y="30163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1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7744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Votre hygiène </a:t>
            </a:r>
            <a:br>
              <a:rPr lang="fr-FR" sz="3200" dirty="0"/>
            </a:br>
            <a:r>
              <a:rPr lang="fr-FR" sz="3200" dirty="0"/>
              <a:t>de vie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679781"/>
          </a:xfrm>
        </p:spPr>
        <p:txBody>
          <a:bodyPr rtlCol="0"/>
          <a:lstStyle/>
          <a:p>
            <a:pPr lvl="0"/>
            <a:r>
              <a:rPr lang="fr-FR" dirty="0"/>
              <a:t>Pour les deux tiers des répondants, c’est une priorité</a:t>
            </a:r>
          </a:p>
          <a:p>
            <a:pPr lvl="0"/>
            <a:r>
              <a:rPr lang="fr-FR" b="1" dirty="0"/>
              <a:t>61 % des étudiants trouvent que leur hygiène de vie est satisfaisante</a:t>
            </a:r>
          </a:p>
          <a:p>
            <a:r>
              <a:rPr lang="fr-FR" dirty="0"/>
              <a:t>Lorsque l’hygiène de vie semble délaissée, les raisons principales sont : 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manque de temps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manque de sommeil, la difficulté à dormir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charge de travail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manque de sport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stress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mauvaise alimentation</a:t>
            </a:r>
            <a:endParaRPr lang="fr-FR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27AC0E42-1616-497C-96DE-F2275EDA8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01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8947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617980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Vos conditions</a:t>
            </a:r>
            <a:br>
              <a:rPr lang="fr-FR" sz="3200" dirty="0"/>
            </a:br>
            <a:r>
              <a:rPr lang="fr-FR" sz="3200" dirty="0"/>
              <a:t> de logement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9DDBB261-76BA-39CE-B5ED-9320C97070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840207"/>
              </p:ext>
            </p:extLst>
          </p:nvPr>
        </p:nvGraphicFramePr>
        <p:xfrm>
          <a:off x="2565400" y="475838"/>
          <a:ext cx="8754598" cy="524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ZoneTexte 1">
            <a:extLst>
              <a:ext uri="{FF2B5EF4-FFF2-40B4-BE49-F238E27FC236}">
                <a16:creationId xmlns:a16="http://schemas.microsoft.com/office/drawing/2014/main" id="{A3B87340-6C23-FDA8-483B-104461EE2E7B}"/>
              </a:ext>
            </a:extLst>
          </p:cNvPr>
          <p:cNvSpPr txBox="1"/>
          <p:nvPr/>
        </p:nvSpPr>
        <p:spPr>
          <a:xfrm>
            <a:off x="3693319" y="5394589"/>
            <a:ext cx="7803356" cy="12777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rtl="0"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étudiants internes sont très majoritairement satisfaits de leurs conditions de logement (80 %)</a:t>
            </a:r>
            <a:endParaRPr lang="fr-FR" sz="24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40 % des étudiants qui ne sont pas internes bénéficient d’un régime d’internat externé</a:t>
            </a:r>
            <a:endParaRPr lang="fr-FR" sz="24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ZoneTexte 1">
            <a:extLst>
              <a:ext uri="{FF2B5EF4-FFF2-40B4-BE49-F238E27FC236}">
                <a16:creationId xmlns:a16="http://schemas.microsoft.com/office/drawing/2014/main" id="{FDE96110-1C49-440A-2AE7-2F89D5892138}"/>
              </a:ext>
            </a:extLst>
          </p:cNvPr>
          <p:cNvSpPr txBox="1"/>
          <p:nvPr/>
        </p:nvSpPr>
        <p:spPr>
          <a:xfrm>
            <a:off x="9109881" y="3169844"/>
            <a:ext cx="1951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15893C"/>
                </a:solidFill>
              </a:rPr>
              <a:t>46,2% en appartement</a:t>
            </a:r>
          </a:p>
        </p:txBody>
      </p:sp>
      <p:pic>
        <p:nvPicPr>
          <p:cNvPr id="11" name="Image 10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DE57F600-57EA-949E-25CA-85AC13D33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43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0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 cadre </a:t>
            </a:r>
            <a:br>
              <a:rPr lang="fr-FR" sz="3200" dirty="0"/>
            </a:br>
            <a:r>
              <a:rPr lang="fr-FR" sz="3200" dirty="0"/>
              <a:t>de vie et </a:t>
            </a:r>
            <a:br>
              <a:rPr lang="fr-FR" sz="3200" dirty="0"/>
            </a:br>
            <a:r>
              <a:rPr lang="fr-FR" sz="3200" dirty="0"/>
              <a:t>de travail </a:t>
            </a:r>
            <a:br>
              <a:rPr lang="fr-FR" sz="3200" dirty="0"/>
            </a:br>
            <a:r>
              <a:rPr lang="fr-FR" sz="3200" dirty="0"/>
              <a:t>au lycée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5E221FE-E48C-6DC0-4942-6958DF0C1F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300523"/>
              </p:ext>
            </p:extLst>
          </p:nvPr>
        </p:nvGraphicFramePr>
        <p:xfrm>
          <a:off x="3264545" y="47212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Image 8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28FC7771-461B-BC34-AFAA-A3629FA5A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55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4032" b="14032"/>
          <a:stretch/>
        </p:blipFill>
        <p:spPr>
          <a:xfrm>
            <a:off x="1614056" y="955988"/>
            <a:ext cx="4428523" cy="5137089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0" name="Zone de texte 19">
            <a:extLst>
              <a:ext uri="{FF2B5EF4-FFF2-40B4-BE49-F238E27FC236}">
                <a16:creationId xmlns:a16="http://schemas.microsoft.com/office/drawing/2014/main" id="{94DF2E04-7632-4FED-B0BF-8FB243D982A3}"/>
              </a:ext>
            </a:extLst>
          </p:cNvPr>
          <p:cNvSpPr txBox="1"/>
          <p:nvPr/>
        </p:nvSpPr>
        <p:spPr>
          <a:xfrm>
            <a:off x="3093203" y="3099116"/>
            <a:ext cx="193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Partie 4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9098" y="2423629"/>
            <a:ext cx="4853573" cy="1616252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/>
              <a:t>Violence et Harcèlement</a:t>
            </a:r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73D01123-9880-43C6-9F83-A075C1992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" y="23813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89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3025" y="0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544810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Les faits constatés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798461"/>
          </a:xfrm>
        </p:spPr>
        <p:txBody>
          <a:bodyPr rtlCol="0">
            <a:normAutofit lnSpcReduction="10000"/>
          </a:bodyPr>
          <a:lstStyle/>
          <a:p>
            <a:pPr lvl="0"/>
            <a:r>
              <a:rPr lang="fr-FR" b="1" dirty="0"/>
              <a:t>Ce problème est très peu présent en CPGE</a:t>
            </a:r>
          </a:p>
          <a:p>
            <a:pPr lvl="0"/>
            <a:r>
              <a:rPr lang="fr-FR" b="1" dirty="0"/>
              <a:t>95,8 % des répondants n’ont jamais été victimes d’agression ou de harcèlement en CPGE</a:t>
            </a:r>
            <a:r>
              <a:rPr lang="fr-FR" dirty="0"/>
              <a:t>, 87 % n’en ont jamais été témoins </a:t>
            </a:r>
          </a:p>
          <a:p>
            <a:pPr lvl="0"/>
            <a:r>
              <a:rPr lang="fr-FR" dirty="0"/>
              <a:t>Près de 80 % affirment ne jamais avoir ressenti de discrimination. Lorsqu’ils se sont sentis discriminés, c’était surtout de la part de leurs pairs et pour des raisons liées aux résultats scolaires (12,7 %), au genre (8,6 %) et, dans une moindre mesure, au milieu social (4,2 %) ou à l’apparence (3,4 %)</a:t>
            </a:r>
          </a:p>
          <a:p>
            <a:pPr lvl="0"/>
            <a:r>
              <a:rPr lang="fr-FR" b="1" dirty="0"/>
              <a:t>Environ 35% des étudiants déclarent avoir été témoins </a:t>
            </a:r>
            <a:r>
              <a:rPr lang="fr-FR" dirty="0"/>
              <a:t>de comportements répréhensibles en CPGE. Il s’agit principalement de </a:t>
            </a:r>
            <a:r>
              <a:rPr lang="fr-FR" b="1" dirty="0"/>
              <a:t>violences verbales </a:t>
            </a:r>
            <a:r>
              <a:rPr lang="fr-FR" dirty="0"/>
              <a:t>associées :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Au sexisme : 17,7%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>
                <a:cs typeface="Arial"/>
              </a:rPr>
              <a:t>A</a:t>
            </a:r>
            <a:r>
              <a:rPr lang="fr-FR" dirty="0"/>
              <a:t>u racisme : 12,2%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À l’homophobie : 11,8%</a:t>
            </a:r>
            <a:endParaRPr lang="fr-FR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6D7A12F5-DB5D-2231-E6D7-28AB4FFC3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8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8278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615544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L’écoute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404178"/>
          </a:xfrm>
        </p:spPr>
        <p:txBody>
          <a:bodyPr rtlCol="0"/>
          <a:lstStyle/>
          <a:p>
            <a:pPr lvl="0"/>
            <a:r>
              <a:rPr lang="fr-FR" dirty="0"/>
              <a:t>Lorsqu’ils sont victimes ou témoins, les étudiants se tournent prioritairement vers leurs pairs</a:t>
            </a:r>
          </a:p>
          <a:p>
            <a:pPr lvl="0"/>
            <a:r>
              <a:rPr lang="fr-FR" dirty="0"/>
              <a:t>Ils se déclarent bien informés (81 %) des solutions d’écoute et d’accompagnement qui existent et affirment qu’ils l’étaient déjà avant d’arriver en CPGE</a:t>
            </a:r>
          </a:p>
          <a:p>
            <a:pPr lvl="0"/>
            <a:r>
              <a:rPr lang="fr-FR" b="1" dirty="0"/>
              <a:t>86,8 % des étudiants se déclarent d’accord avec l’affirmation « Je me sens bien entouré en CPGE » (52,8 % « plutôt d’accord », 34 % « tout à fait d’accord »)</a:t>
            </a:r>
            <a:endParaRPr lang="fr-FR" dirty="0"/>
          </a:p>
          <a:p>
            <a:r>
              <a:rPr lang="fr-FR" dirty="0"/>
              <a:t>Les garçons se sentent plus écoutés que les filles</a:t>
            </a: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7FCD1D4A-9DAE-8B8C-87B5-7710064BB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40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849" r="25849"/>
          <a:stretch/>
        </p:blipFill>
        <p:spPr>
          <a:xfrm>
            <a:off x="1723239" y="860455"/>
            <a:ext cx="4428523" cy="5137089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0" name="Zone de texte 19">
            <a:extLst>
              <a:ext uri="{FF2B5EF4-FFF2-40B4-BE49-F238E27FC236}">
                <a16:creationId xmlns:a16="http://schemas.microsoft.com/office/drawing/2014/main" id="{94DF2E04-7632-4FED-B0BF-8FB243D982A3}"/>
              </a:ext>
            </a:extLst>
          </p:cNvPr>
          <p:cNvSpPr txBox="1"/>
          <p:nvPr/>
        </p:nvSpPr>
        <p:spPr>
          <a:xfrm>
            <a:off x="3093203" y="3099116"/>
            <a:ext cx="1931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Partie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9098" y="2423629"/>
            <a:ext cx="4853573" cy="1616252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/>
              <a:t>Conclusion</a:t>
            </a:r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67CAA333-92F2-6561-F094-E2C18EDFC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72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8278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615544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Referiez-vous le choix </a:t>
            </a:r>
            <a:br>
              <a:rPr lang="fr-FR" sz="3200" dirty="0"/>
            </a:br>
            <a:r>
              <a:rPr lang="fr-FR" sz="3200" dirty="0"/>
              <a:t>d’une CPGE ?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654558"/>
            <a:ext cx="7315200" cy="5157513"/>
          </a:xfrm>
        </p:spPr>
        <p:txBody>
          <a:bodyPr rtlCol="0">
            <a:normAutofit/>
          </a:bodyPr>
          <a:lstStyle/>
          <a:p>
            <a:pPr marL="0" lvl="0" indent="0" algn="ctr">
              <a:buNone/>
            </a:pPr>
            <a:r>
              <a:rPr lang="fr-FR" b="1" dirty="0"/>
              <a:t>Oui : 88,1 %</a:t>
            </a:r>
            <a:endParaRPr lang="fr-FR" sz="2800" b="1" dirty="0"/>
          </a:p>
          <a:p>
            <a:r>
              <a:rPr lang="fr-FR" sz="1400" dirty="0"/>
              <a:t>Principales raisons : </a:t>
            </a:r>
          </a:p>
          <a:p>
            <a:pPr lvl="1"/>
            <a:r>
              <a:rPr lang="fr-FR" sz="1400" dirty="0"/>
              <a:t>Travail, rigueur, acquisition de méthodes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Stimulation intellectuelle, enrichissement des connaissances, pluridisciplinarité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Qualité pédagogique, engagement des professeurs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Estime de soi par le dépassement de soi, enrichissement humain</a:t>
            </a:r>
            <a:endParaRPr lang="fr-FR" sz="1400" dirty="0">
              <a:cs typeface="Arial"/>
            </a:endParaRPr>
          </a:p>
          <a:p>
            <a:r>
              <a:rPr lang="fr-FR" sz="1400" dirty="0"/>
              <a:t>Dans une moindre mesure : </a:t>
            </a:r>
          </a:p>
          <a:p>
            <a:pPr lvl="1"/>
            <a:r>
              <a:rPr lang="fr-FR" sz="1400" dirty="0"/>
              <a:t>Débouchés, 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Ambiance et camaraderie</a:t>
            </a:r>
            <a:endParaRPr lang="fr-FR" sz="1400" dirty="0">
              <a:cs typeface="Arial"/>
            </a:endParaRPr>
          </a:p>
          <a:p>
            <a:pPr>
              <a:spcAft>
                <a:spcPts val="250"/>
              </a:spcAft>
              <a:buFont typeface="Arial" pitchFamily="18" charset="2"/>
              <a:buChar char="•"/>
            </a:pPr>
            <a:r>
              <a:rPr lang="fr-FR" sz="1400" dirty="0"/>
              <a:t>Principales raisons en cas de réponse négative :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Charge de travail, charge mentale, stress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Non reconnaissance à l’étranger</a:t>
            </a:r>
            <a:endParaRPr lang="fr-FR" sz="1400" dirty="0">
              <a:cs typeface="Arial"/>
            </a:endParaRPr>
          </a:p>
          <a:p>
            <a:pPr lvl="1"/>
            <a:r>
              <a:rPr lang="fr-FR" sz="1400" dirty="0"/>
              <a:t>Préférence pour une prépa intégrée</a:t>
            </a:r>
            <a:endParaRPr lang="fr-FR" sz="1400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A5A12FD3-DDE7-BA55-8650-39A0F8020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86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587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615544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Vos préjugés sur la prépa </a:t>
            </a:r>
            <a:br>
              <a:rPr lang="fr-FR" sz="3200" dirty="0"/>
            </a:br>
            <a:r>
              <a:rPr lang="fr-FR" sz="3200" dirty="0"/>
              <a:t>étaient-ils fondés ?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589616E0-5389-47D2-94BD-AC887470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387400"/>
          </a:xfrm>
        </p:spPr>
        <p:txBody>
          <a:bodyPr rtlCol="0"/>
          <a:lstStyle/>
          <a:p>
            <a:r>
              <a:rPr lang="fr-FR" b="1" dirty="0"/>
              <a:t>57 % des étudiants répondent oui </a:t>
            </a:r>
          </a:p>
          <a:p>
            <a:pPr lvl="0"/>
            <a:endParaRPr lang="fr-FR" dirty="0">
              <a:cs typeface="Arial"/>
            </a:endParaRPr>
          </a:p>
          <a:p>
            <a:r>
              <a:rPr lang="fr-FR" dirty="0"/>
              <a:t>Les préjugés qui semblaient fondés sont principalement : </a:t>
            </a: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charge de travail 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Le stress 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pression</a:t>
            </a:r>
            <a:endParaRPr lang="fr-FR" dirty="0">
              <a:cs typeface="Arial"/>
            </a:endParaRPr>
          </a:p>
          <a:p>
            <a:pPr lvl="1">
              <a:buFont typeface="Courier New" pitchFamily="18" charset="2"/>
              <a:buChar char="o"/>
            </a:pPr>
            <a:endParaRPr lang="fr-FR" dirty="0"/>
          </a:p>
          <a:p>
            <a:r>
              <a:rPr lang="fr-FR" dirty="0"/>
              <a:t>Les préjugés qui se sont révélés infondés sont surtout :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L’ambiance de compétition </a:t>
            </a:r>
            <a:endParaRPr lang="fr-FR" dirty="0">
              <a:cs typeface="Arial"/>
            </a:endParaRPr>
          </a:p>
          <a:p>
            <a:pPr lvl="1">
              <a:spcAft>
                <a:spcPts val="0"/>
              </a:spcAft>
              <a:buFont typeface="Courier New" pitchFamily="18" charset="2"/>
              <a:buChar char="o"/>
            </a:pPr>
            <a:r>
              <a:rPr lang="fr-FR" dirty="0"/>
              <a:t>La dureté des professeurs</a:t>
            </a:r>
            <a:endParaRPr lang="fr-FR" dirty="0">
              <a:cs typeface="Arial"/>
            </a:endParaRPr>
          </a:p>
          <a:p>
            <a:pPr rtl="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E2406C72-7E47-0B02-405D-BAB234D47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65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 33">
            <a:extLst>
              <a:ext uri="{FF2B5EF4-FFF2-40B4-BE49-F238E27FC236}">
                <a16:creationId xmlns:a16="http://schemas.microsoft.com/office/drawing/2014/main" id="{0A94A0BB-65D4-460A-947F-D0BC651C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8933" y="-18278"/>
            <a:ext cx="12192000" cy="6858000"/>
          </a:xfrm>
          <a:prstGeom prst="rect">
            <a:avLst/>
          </a:prstGeom>
        </p:spPr>
      </p:pic>
      <p:sp>
        <p:nvSpPr>
          <p:cNvPr id="4" name="Rectangle 3" descr="élément décoratif">
            <a:extLst>
              <a:ext uri="{FF2B5EF4-FFF2-40B4-BE49-F238E27FC236}">
                <a16:creationId xmlns:a16="http://schemas.microsoft.com/office/drawing/2014/main" id="{D7F6F6C7-60D9-41AC-8781-68FDD4F32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4519" y="476816"/>
            <a:ext cx="8168053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sp>
        <p:nvSpPr>
          <p:cNvPr id="5" name="Rectangle 4" descr="élément décoratif">
            <a:extLst>
              <a:ext uri="{FF2B5EF4-FFF2-40B4-BE49-F238E27FC236}">
                <a16:creationId xmlns:a16="http://schemas.microsoft.com/office/drawing/2014/main" id="{95898461-1DBF-4823-B0CE-25F935F9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 sz="100"/>
          </a:p>
        </p:txBody>
      </p:sp>
      <p:sp>
        <p:nvSpPr>
          <p:cNvPr id="6" name="Rectangle 5" descr="élément décoratif">
            <a:extLst>
              <a:ext uri="{FF2B5EF4-FFF2-40B4-BE49-F238E27FC236}">
                <a16:creationId xmlns:a16="http://schemas.microsoft.com/office/drawing/2014/main" id="{AD0034B7-EAC9-429D-9600-C58561D8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5000"/>
            <a:ext cx="2684477" cy="47988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B8A93A84-6089-431C-96E2-45FCA3C1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" y="1179887"/>
            <a:ext cx="2615544" cy="3681067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200" dirty="0"/>
              <a:t>Qu’est-ce qui vous aide à vous sentir bien en CPGE ?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B4347297-B2B3-D35A-FB98-A71278E6F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4767089"/>
              </p:ext>
            </p:extLst>
          </p:nvPr>
        </p:nvGraphicFramePr>
        <p:xfrm>
          <a:off x="3411220" y="603296"/>
          <a:ext cx="7934960" cy="520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Image 8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386DA861-F39D-9700-07A3-D467F9388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0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77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’image 16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754" r="25754"/>
          <a:stretch/>
        </p:blipFill>
        <p:spPr>
          <a:xfrm>
            <a:off x="2855291" y="49156"/>
            <a:ext cx="5827314" cy="6759687"/>
          </a:xfrm>
        </p:spPr>
      </p:pic>
      <p:sp>
        <p:nvSpPr>
          <p:cNvPr id="18" name="Hexagone 17" descr="Hexagone de couleur foncée unie au milieu d’une accentuation d’image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4191134" y="1733159"/>
            <a:ext cx="3347790" cy="3554685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1433" y="2356517"/>
            <a:ext cx="4853573" cy="1616252"/>
          </a:xfrm>
        </p:spPr>
        <p:txBody>
          <a:bodyPr rtlCol="0">
            <a:normAutofit/>
          </a:bodyPr>
          <a:lstStyle/>
          <a:p>
            <a:pPr algn="ctr" rtl="0"/>
            <a:r>
              <a:rPr lang="fr-FR" dirty="0"/>
              <a:t>En résumé…</a:t>
            </a:r>
          </a:p>
        </p:txBody>
      </p:sp>
      <p:pic>
        <p:nvPicPr>
          <p:cNvPr id="4" name="Image 3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53F3F55D-F662-13BD-4A10-105A0C7F5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77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F759006-DEBD-4279-B5E3-241867A865B9}"/>
              </a:ext>
            </a:extLst>
          </p:cNvPr>
          <p:cNvSpPr txBox="1"/>
          <p:nvPr/>
        </p:nvSpPr>
        <p:spPr>
          <a:xfrm>
            <a:off x="562062" y="611522"/>
            <a:ext cx="11067876" cy="55399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buFont typeface="Wingdings"/>
              <a:buChar char="Ø"/>
            </a:pPr>
            <a:endParaRPr lang="fr-FR" sz="2800" dirty="0"/>
          </a:p>
          <a:p>
            <a:pPr marL="457200" lvl="0" indent="-457200">
              <a:buFont typeface="Wingdings"/>
              <a:buChar char="Ø"/>
            </a:pPr>
            <a:r>
              <a:rPr lang="fr-FR" sz="2800" dirty="0"/>
              <a:t>Une réalité bien éloignée de l’image véhiculée ordinairement</a:t>
            </a:r>
            <a:endParaRPr lang="fr-FR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endParaRPr lang="fr-FR" sz="28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r>
              <a:rPr lang="fr-FR" sz="2800" dirty="0"/>
              <a:t>Un vécu très positif de la scolarité en classe préparatoire</a:t>
            </a:r>
            <a:endParaRPr lang="fr-FR" sz="2800" dirty="0">
              <a:cs typeface="Arial"/>
            </a:endParaRPr>
          </a:p>
          <a:p>
            <a:pPr lvl="0"/>
            <a:endParaRPr lang="fr-FR" sz="28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r>
              <a:rPr lang="fr-FR" sz="2800" dirty="0"/>
              <a:t>Près de 9 étudiants sur 10 referaient le choix de la CPGE</a:t>
            </a:r>
            <a:endParaRPr lang="fr-FR" sz="2800" dirty="0">
              <a:cs typeface="Arial"/>
            </a:endParaRPr>
          </a:p>
          <a:p>
            <a:pPr lvl="0"/>
            <a:endParaRPr lang="fr-FR" sz="2800" dirty="0"/>
          </a:p>
          <a:p>
            <a:pPr lvl="0"/>
            <a:r>
              <a:rPr lang="fr-FR" sz="2800" u="sng" dirty="0"/>
              <a:t>Des points forts affirmés :</a:t>
            </a:r>
            <a:endParaRPr lang="fr-FR" sz="2800" dirty="0"/>
          </a:p>
          <a:p>
            <a:pPr marL="914400" lvl="1" indent="-457200">
              <a:buFont typeface="Courier New"/>
              <a:buChar char="o"/>
            </a:pPr>
            <a:r>
              <a:rPr lang="fr-FR" sz="2800" dirty="0"/>
              <a:t>Vertus de l’exigence et de la rigueur</a:t>
            </a:r>
            <a:endParaRPr lang="fr-FR" sz="2800" dirty="0">
              <a:cs typeface="Arial"/>
            </a:endParaRPr>
          </a:p>
          <a:p>
            <a:pPr marL="914400" lvl="1" indent="-457200">
              <a:buFont typeface="Courier New"/>
              <a:buChar char="o"/>
            </a:pPr>
            <a:r>
              <a:rPr lang="fr-FR" sz="2800" dirty="0"/>
              <a:t>Qualité et richesse des enseignements</a:t>
            </a:r>
            <a:endParaRPr lang="fr-FR" sz="2800" dirty="0">
              <a:cs typeface="Arial"/>
            </a:endParaRPr>
          </a:p>
          <a:p>
            <a:pPr marL="914400" lvl="1" indent="-457200">
              <a:buFont typeface="Courier New"/>
              <a:buChar char="o"/>
            </a:pPr>
            <a:r>
              <a:rPr lang="fr-FR" sz="2800" dirty="0"/>
              <a:t>Encadrement et écoute bienveillante</a:t>
            </a:r>
            <a:endParaRPr lang="fr-FR" sz="2800" dirty="0">
              <a:cs typeface="Arial"/>
            </a:endParaRPr>
          </a:p>
          <a:p>
            <a:pPr marL="914400" lvl="1" indent="-457200">
              <a:buFont typeface="Courier New"/>
              <a:buChar char="o"/>
            </a:pPr>
            <a:r>
              <a:rPr lang="fr-FR" sz="2800" dirty="0"/>
              <a:t>Entraide et solidarité</a:t>
            </a:r>
            <a:endParaRPr lang="fr-FR" sz="2800" dirty="0">
              <a:cs typeface="Arial"/>
            </a:endParaRPr>
          </a:p>
          <a:p>
            <a:endParaRPr lang="fr-FR" dirty="0"/>
          </a:p>
        </p:txBody>
      </p:sp>
      <p:pic>
        <p:nvPicPr>
          <p:cNvPr id="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52E718BB-6BB3-5C74-DA39-63883401F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" y="-1587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14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9378B0-1C48-430C-90BF-B6EFF6511D50}"/>
              </a:ext>
            </a:extLst>
          </p:cNvPr>
          <p:cNvSpPr txBox="1"/>
          <p:nvPr/>
        </p:nvSpPr>
        <p:spPr>
          <a:xfrm>
            <a:off x="1867017" y="70491"/>
            <a:ext cx="1005408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fr-FR" sz="2800" b="1" u="sng" dirty="0"/>
          </a:p>
          <a:p>
            <a:pPr algn="ctr"/>
            <a:r>
              <a:rPr lang="fr-FR" sz="2800" b="1" u="sng" dirty="0"/>
              <a:t>Pistes de réflexion et de travail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448A54-329E-4360-A866-92EC3472BCAB}"/>
              </a:ext>
            </a:extLst>
          </p:cNvPr>
          <p:cNvSpPr txBox="1"/>
          <p:nvPr/>
        </p:nvSpPr>
        <p:spPr>
          <a:xfrm>
            <a:off x="813732" y="684867"/>
            <a:ext cx="10805020" cy="60939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buFont typeface="Wingdings"/>
              <a:buChar char="Ø"/>
            </a:pPr>
            <a:endParaRPr lang="fr-FR" sz="3000" dirty="0"/>
          </a:p>
          <a:p>
            <a:pPr marL="457200" lvl="0" indent="-457200">
              <a:buFont typeface="Wingdings"/>
              <a:buChar char="Ø"/>
            </a:pPr>
            <a:r>
              <a:rPr lang="fr-FR" sz="3000" dirty="0"/>
              <a:t>L’accompagnement des filles</a:t>
            </a: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endParaRPr lang="fr-FR" sz="30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r>
              <a:rPr lang="fr-FR" sz="3000" dirty="0"/>
              <a:t>L’accompagnement des boursiers </a:t>
            </a:r>
            <a:endParaRPr lang="fr-FR" sz="30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r>
              <a:rPr lang="fr-FR" sz="3000" dirty="0"/>
              <a:t>L’aide au projet d’orientation</a:t>
            </a:r>
            <a:endParaRPr lang="fr-FR" sz="30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r>
              <a:rPr lang="fr-FR" sz="3000" dirty="0"/>
              <a:t>Les liens avec l’enseignement supérieur</a:t>
            </a:r>
            <a:endParaRPr lang="fr-FR" sz="30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r>
              <a:rPr lang="fr-FR" sz="3000" dirty="0"/>
              <a:t>Les conditions matérielles de travail et de vie</a:t>
            </a: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endParaRPr lang="fr-FR" sz="3000" dirty="0">
              <a:cs typeface="Arial"/>
            </a:endParaRPr>
          </a:p>
          <a:p>
            <a:pPr marL="457200" indent="-457200">
              <a:buFont typeface="Wingdings"/>
              <a:buChar char="Ø"/>
            </a:pPr>
            <a:r>
              <a:rPr lang="fr-FR" sz="3000" dirty="0"/>
              <a:t>La gestion du stress </a:t>
            </a:r>
            <a:endParaRPr lang="fr-FR" sz="3000" dirty="0">
              <a:cs typeface="Arial"/>
            </a:endParaRPr>
          </a:p>
          <a:p>
            <a:pPr marL="457200" lvl="0" indent="-457200">
              <a:buFont typeface="Wingdings"/>
              <a:buChar char="Ø"/>
            </a:pPr>
            <a:endParaRPr lang="fr-FR" sz="3000" dirty="0">
              <a:cs typeface="Arial"/>
            </a:endParaRPr>
          </a:p>
        </p:txBody>
      </p:sp>
      <p:pic>
        <p:nvPicPr>
          <p:cNvPr id="5" name="Image 4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A5E055D7-61A8-B90E-D5C4-5D219C202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" y="30163"/>
            <a:ext cx="142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77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élément décoratif">
            <a:extLst>
              <a:ext uri="{FF2B5EF4-FFF2-40B4-BE49-F238E27FC236}">
                <a16:creationId xmlns:a16="http://schemas.microsoft.com/office/drawing/2014/main" id="{496D38B1-8BAE-2D41-1B96-1172FB87E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8792" y="2127765"/>
            <a:ext cx="9110444" cy="4220008"/>
          </a:xfrm>
          <a:prstGeom prst="rect">
            <a:avLst/>
          </a:prstGeom>
          <a:solidFill>
            <a:schemeClr val="accent5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fr-FR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CC39F91-A5C7-D1D2-0378-E749410E7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9" y="56883"/>
            <a:ext cx="4403579" cy="1721589"/>
          </a:xfrm>
          <a:prstGeom prst="rect">
            <a:avLst/>
          </a:prstGeom>
          <a:noFill/>
          <a:ln w="25400" algn="ctr">
            <a:solidFill>
              <a:srgbClr val="0852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itre 5">
            <a:extLst>
              <a:ext uri="{FF2B5EF4-FFF2-40B4-BE49-F238E27FC236}">
                <a16:creationId xmlns:a16="http://schemas.microsoft.com/office/drawing/2014/main" id="{95541B74-BEAF-7D52-82FD-8AB0117550AE}"/>
              </a:ext>
            </a:extLst>
          </p:cNvPr>
          <p:cNvSpPr txBox="1">
            <a:spLocks/>
          </p:cNvSpPr>
          <p:nvPr/>
        </p:nvSpPr>
        <p:spPr>
          <a:xfrm>
            <a:off x="1478792" y="3649480"/>
            <a:ext cx="9110444" cy="7382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5000" dirty="0">
                <a:solidFill>
                  <a:schemeClr val="bg1"/>
                </a:solidFill>
                <a:latin typeface="Calibri"/>
                <a:cs typeface="Calibri"/>
              </a:rPr>
              <a:t>Merci de votre attention</a:t>
            </a:r>
            <a:endParaRPr lang="fr-FR" sz="50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924262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Custom 18">
      <a:dk1>
        <a:srgbClr val="FFFFFF"/>
      </a:dk1>
      <a:lt1>
        <a:sysClr val="window" lastClr="FFFFFF"/>
      </a:lt1>
      <a:dk2>
        <a:srgbClr val="454545"/>
      </a:dk2>
      <a:lt2>
        <a:srgbClr val="595959"/>
      </a:lt2>
      <a:accent1>
        <a:srgbClr val="586EA6"/>
      </a:accent1>
      <a:accent2>
        <a:srgbClr val="B71E42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104411_TF00915908" id="{A449D2C0-A5E3-4297-A3AF-3F3F9AA07C16}" vid="{C52B3A6E-AD20-4308-9B4E-6D3B7BEC4A8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165FA1-54F4-4811-8922-8A0B396116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0A2498-0E80-4BD8-B955-2DA7BEA40D5A}">
  <ds:schemaRefs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fb0879af-3eba-417a-a55a-ffe6dcd6ca77"/>
    <ds:schemaRef ds:uri="6dc4bcd6-49db-4c07-9060-8acfc67cef9f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96E4C0-B315-4C7B-B90A-75B6C747CB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Apprenez à connaitre votre camarade de classe</Template>
  <TotalTime>0</TotalTime>
  <Words>1567</Words>
  <Application>Microsoft Office PowerPoint</Application>
  <PresentationFormat>Grand écran</PresentationFormat>
  <Paragraphs>222</Paragraphs>
  <Slides>29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Courier New</vt:lpstr>
      <vt:lpstr>Symbol</vt:lpstr>
      <vt:lpstr>Wingdings</vt:lpstr>
      <vt:lpstr>Wingdings 2</vt:lpstr>
      <vt:lpstr>Cadre</vt:lpstr>
      <vt:lpstr>Enquête sur la réussite et le bien-être des étudiants en CPGE </vt:lpstr>
      <vt:lpstr>Synthèse de l’enquête  réalisée auprès des étudiants  de CPGE en octobre 2023</vt:lpstr>
      <vt:lpstr>Informations générales </vt:lpstr>
      <vt:lpstr>Profil des étudiants interrogés</vt:lpstr>
      <vt:lpstr>Votre scolarité  en CPGE</vt:lpstr>
      <vt:lpstr>Le choix de la CPGE</vt:lpstr>
      <vt:lpstr>Le rapport à la scolarité</vt:lpstr>
      <vt:lpstr>Votre ressenti en CPGE</vt:lpstr>
      <vt:lpstr>Les relations au sein  de la  CPGE</vt:lpstr>
      <vt:lpstr>Les exigences</vt:lpstr>
      <vt:lpstr>Comment vous situez-vous dans votre classe ?</vt:lpstr>
      <vt:lpstr>Orientation -  Projets d’avenir</vt:lpstr>
      <vt:lpstr>Pluridisciplinarité des enseignements</vt:lpstr>
      <vt:lpstr>La gestion  du stress</vt:lpstr>
      <vt:lpstr>Votre cadre de vie  en CPGE</vt:lpstr>
      <vt:lpstr>Votre hygiène  de vie</vt:lpstr>
      <vt:lpstr>Vos conditions  de logement</vt:lpstr>
      <vt:lpstr>Le cadre  de vie et  de travail  au lycée</vt:lpstr>
      <vt:lpstr>Violence et Harcèlement</vt:lpstr>
      <vt:lpstr>Les faits constatés</vt:lpstr>
      <vt:lpstr>L’écoute</vt:lpstr>
      <vt:lpstr>Conclusion</vt:lpstr>
      <vt:lpstr>Referiez-vous le choix  d’une CPGE ?</vt:lpstr>
      <vt:lpstr>Vos préjugés sur la prépa  étaient-ils fondés ?</vt:lpstr>
      <vt:lpstr>Qu’est-ce qui vous aide à vous sentir bien en CPGE ?</vt:lpstr>
      <vt:lpstr>En résumé…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Conférence de Presse  de M. Joël Bianco      Président de l’A.P.C.P.G.E</dc:title>
  <dc:creator/>
  <cp:lastModifiedBy/>
  <cp:revision>98</cp:revision>
  <dcterms:created xsi:type="dcterms:W3CDTF">2024-01-15T11:03:03Z</dcterms:created>
  <dcterms:modified xsi:type="dcterms:W3CDTF">2024-01-22T13:50:03Z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